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8"/>
  </p:notesMasterIdLst>
  <p:sldIdLst>
    <p:sldId id="257" r:id="rId3"/>
    <p:sldId id="258" r:id="rId4"/>
    <p:sldId id="267" r:id="rId5"/>
    <p:sldId id="276" r:id="rId6"/>
    <p:sldId id="277" r:id="rId7"/>
    <p:sldId id="275" r:id="rId8"/>
    <p:sldId id="268" r:id="rId9"/>
    <p:sldId id="272" r:id="rId10"/>
    <p:sldId id="279" r:id="rId11"/>
    <p:sldId id="260" r:id="rId12"/>
    <p:sldId id="263" r:id="rId13"/>
    <p:sldId id="264" r:id="rId14"/>
    <p:sldId id="266" r:id="rId15"/>
    <p:sldId id="278" r:id="rId16"/>
    <p:sldId id="269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0" autoAdjust="0"/>
    <p:restoredTop sz="99325" autoAdjust="0"/>
  </p:normalViewPr>
  <p:slideViewPr>
    <p:cSldViewPr snapToGrid="0">
      <p:cViewPr varScale="1">
        <p:scale>
          <a:sx n="87" d="100"/>
          <a:sy n="87" d="100"/>
        </p:scale>
        <p:origin x="67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s%20Ly\Documents\La%20Ventana\Guardarenas\New%20Year%202017\Resultados%20febrero%20junio%202016%20(Autoguard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s%20Ly\Documents\La%20Ventana\Guardarenas\New%20Year%202017\Resultados%20febrero%20junio%202016%20(Autoguardad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s%20Ly\Documents\La%20Ventana\Guardarenas\New%20Year%202017\Resultados%20febrero%20junio%202016%20(Autoguardad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s%20Ly\Documents\La%20Ventana\Guardarenas\New%20Year%202017\Resultados%20febrero%20junio%202016%20(Autoguardado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s%20Ly\Documents\La%20Ventana\Guardarenas\New%20Year%202017\Resultados%20febrero%20junio%202016%20(Autoguardado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s%20Ly\Documents\La%20Ventana\Guardarenas\New%20Year%202017\Resultados%20febrero%20junio%202016%20(Autoguardado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s%20Ly\Documents\La%20Ventana\Guardarenas\New%20Year%202017\Resultados%20febrero%20junio%202016%20(Autoguardado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s%20Ly\Documents\La%20Ventana\Guardarenas\New%20Year%202017\Resultados%20febrero%20junio%202016%20(Autoguardado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s%20Ly\Documents\La%20Ventana\Guardarenas\New%20Year%202017\Resultados%20febrero%20junio%202016%20(Autoguardad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Ventas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4539273627464468E-2"/>
          <c:y val="7.1577787949833396E-2"/>
          <c:w val="0.97092145274507125"/>
          <c:h val="0.81033196315439615"/>
        </c:manualLayout>
      </c:layout>
      <c:ofPieChart>
        <c:ofPieType val="bar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Metodología M.A.S.T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EA7-4BF7-9183-428DDE2F1B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EA7-4BF7-9183-428DDE2F1B2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EA7-4BF7-9183-428DDE2F1B2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EA7-4BF7-9183-428DDE2F1B2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EA7-4BF7-9183-428DDE2F1B2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EA7-4BF7-9183-428DDE2F1B2A}"/>
              </c:ext>
            </c:extLst>
          </c:dPt>
          <c:cat>
            <c:strRef>
              <c:f>Hoja1!$A$2:$A$6</c:f>
              <c:strCache>
                <c:ptCount val="4"/>
                <c:pt idx="0">
                  <c:v>Monitorig</c:v>
                </c:pt>
                <c:pt idx="1">
                  <c:v>Sharing information</c:v>
                </c:pt>
                <c:pt idx="2">
                  <c:v>Taking action</c:v>
                </c:pt>
                <c:pt idx="3">
                  <c:v>Analysing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8-45A7-98E9-857F3ABB4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noFill/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A8-4410-9C76-FC04AA9E2A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A8-4410-9C76-FC04AA9E2A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A8-4410-9C76-FC04AA9E2A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A8-4410-9C76-FC04AA9E2A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2A8-4410-9C76-FC04AA9E2A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2A8-4410-9C76-FC04AA9E2A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2A8-4410-9C76-FC04AA9E2A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2A8-4410-9C76-FC04AA9E2A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Asistencias!$B$2:$I$2</c:f>
              <c:strCache>
                <c:ptCount val="8"/>
                <c:pt idx="0">
                  <c:v>Colegio Juan Rulfo</c:v>
                </c:pt>
                <c:pt idx="1">
                  <c:v>Colegio Benjamín Bloom</c:v>
                </c:pt>
                <c:pt idx="2">
                  <c:v>Colegio Calmecac</c:v>
                </c:pt>
                <c:pt idx="3">
                  <c:v>CONALEP</c:v>
                </c:pt>
                <c:pt idx="4">
                  <c:v>Hotel Villa Sol</c:v>
                </c:pt>
                <c:pt idx="5">
                  <c:v>UMAR</c:v>
                </c:pt>
                <c:pt idx="6">
                  <c:v>Sec.Tec. 174</c:v>
                </c:pt>
                <c:pt idx="7">
                  <c:v>La Ventana</c:v>
                </c:pt>
              </c:strCache>
            </c:strRef>
          </c:cat>
          <c:val>
            <c:numRef>
              <c:f>Asistencias!$B$3:$I$3</c:f>
              <c:numCache>
                <c:formatCode>General</c:formatCode>
                <c:ptCount val="8"/>
                <c:pt idx="0">
                  <c:v>35</c:v>
                </c:pt>
                <c:pt idx="1">
                  <c:v>36</c:v>
                </c:pt>
                <c:pt idx="2">
                  <c:v>20</c:v>
                </c:pt>
                <c:pt idx="3">
                  <c:v>18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2A8-4410-9C76-FC04AA9E2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dirty="0"/>
              <a:t>Beach</a:t>
            </a:r>
            <a:r>
              <a:rPr lang="es-ES" baseline="0" dirty="0"/>
              <a:t> </a:t>
            </a:r>
            <a:r>
              <a:rPr lang="es-ES" baseline="0" dirty="0" err="1"/>
              <a:t>Width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'Parámetros BACOCHO'!$A$3:$A$12</c:f>
              <c:strCache>
                <c:ptCount val="10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 </c:v>
                </c:pt>
                <c:pt idx="4">
                  <c:v>Julio</c:v>
                </c:pt>
                <c:pt idx="5">
                  <c:v>Agosto</c:v>
                </c:pt>
                <c:pt idx="6">
                  <c:v>Septiembre</c:v>
                </c:pt>
                <c:pt idx="7">
                  <c:v>Octubre</c:v>
                </c:pt>
                <c:pt idx="8">
                  <c:v>Enero</c:v>
                </c:pt>
                <c:pt idx="9">
                  <c:v>Febrero</c:v>
                </c:pt>
              </c:strCache>
            </c:strRef>
          </c:cat>
          <c:val>
            <c:numRef>
              <c:f>'Parámetros BACOCHO'!$B$3:$B$12</c:f>
              <c:numCache>
                <c:formatCode>0.00</c:formatCode>
                <c:ptCount val="10"/>
                <c:pt idx="0">
                  <c:v>60.1</c:v>
                </c:pt>
                <c:pt idx="1">
                  <c:v>48.7</c:v>
                </c:pt>
                <c:pt idx="2" formatCode="General">
                  <c:v>94.04</c:v>
                </c:pt>
                <c:pt idx="3">
                  <c:v>100</c:v>
                </c:pt>
                <c:pt idx="4" formatCode="General">
                  <c:v>119.54</c:v>
                </c:pt>
                <c:pt idx="5" formatCode="General">
                  <c:v>101.55</c:v>
                </c:pt>
                <c:pt idx="6" formatCode="General">
                  <c:v>84.02</c:v>
                </c:pt>
                <c:pt idx="7" formatCode="General">
                  <c:v>105.63</c:v>
                </c:pt>
                <c:pt idx="8" formatCode="General">
                  <c:v>139.44999999999999</c:v>
                </c:pt>
                <c:pt idx="9" formatCode="General">
                  <c:v>96.32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1E-4605-88EB-B14F8D99A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905024"/>
        <c:axId val="135225728"/>
      </c:lineChart>
      <c:catAx>
        <c:axId val="13390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25728"/>
        <c:crosses val="autoZero"/>
        <c:auto val="1"/>
        <c:lblAlgn val="ctr"/>
        <c:lblOffset val="100"/>
        <c:noMultiLvlLbl val="0"/>
      </c:catAx>
      <c:valAx>
        <c:axId val="135225728"/>
        <c:scaling>
          <c:orientation val="minMax"/>
          <c:max val="150"/>
          <c:min val="4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0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 dirty="0" err="1"/>
              <a:t>Temperature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star"/>
            <c:size val="6"/>
            <c:spPr>
              <a:solidFill>
                <a:schemeClr val="tx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'Parámetros BACOCHO'!$A$3:$A$12</c:f>
              <c:strCache>
                <c:ptCount val="10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 </c:v>
                </c:pt>
                <c:pt idx="4">
                  <c:v>Julio</c:v>
                </c:pt>
                <c:pt idx="5">
                  <c:v>Agosto</c:v>
                </c:pt>
                <c:pt idx="6">
                  <c:v>Septiembre</c:v>
                </c:pt>
                <c:pt idx="7">
                  <c:v>Octubre</c:v>
                </c:pt>
                <c:pt idx="8">
                  <c:v>Enero</c:v>
                </c:pt>
                <c:pt idx="9">
                  <c:v>Febrero</c:v>
                </c:pt>
              </c:strCache>
            </c:strRef>
          </c:cat>
          <c:val>
            <c:numRef>
              <c:f>'Parámetros BACOCHO'!$F$3:$F$12</c:f>
              <c:numCache>
                <c:formatCode>0.00</c:formatCode>
                <c:ptCount val="10"/>
                <c:pt idx="0" formatCode="General">
                  <c:v>21</c:v>
                </c:pt>
                <c:pt idx="1">
                  <c:v>31.1</c:v>
                </c:pt>
                <c:pt idx="2">
                  <c:v>27.23</c:v>
                </c:pt>
                <c:pt idx="3">
                  <c:v>30.9</c:v>
                </c:pt>
                <c:pt idx="4" formatCode="General">
                  <c:v>27</c:v>
                </c:pt>
                <c:pt idx="5" formatCode="General">
                  <c:v>27.7</c:v>
                </c:pt>
                <c:pt idx="6" formatCode="General">
                  <c:v>26.4</c:v>
                </c:pt>
                <c:pt idx="9" formatCode="General">
                  <c:v>31.9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16-409B-BA93-BFACCD2C3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55936"/>
        <c:axId val="135257472"/>
      </c:lineChart>
      <c:catAx>
        <c:axId val="13525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72"/>
        <c:crosses val="autoZero"/>
        <c:auto val="1"/>
        <c:lblAlgn val="ctr"/>
        <c:lblOffset val="100"/>
        <c:noMultiLvlLbl val="0"/>
      </c:catAx>
      <c:valAx>
        <c:axId val="135257472"/>
        <c:scaling>
          <c:orientation val="minMax"/>
          <c:max val="34"/>
          <c:min val="2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59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ES" b="1" dirty="0" err="1"/>
              <a:t>Wind</a:t>
            </a:r>
            <a:r>
              <a:rPr lang="es-ES" b="1" dirty="0"/>
              <a:t>  </a:t>
            </a:r>
            <a:r>
              <a:rPr lang="es-ES" b="1" dirty="0" err="1"/>
              <a:t>Speed</a:t>
            </a:r>
            <a:endParaRPr lang="es-E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'Parámetros BACOCHO'!$A$4:$A$12</c:f>
              <c:strCache>
                <c:ptCount val="9"/>
                <c:pt idx="0">
                  <c:v>Marzo</c:v>
                </c:pt>
                <c:pt idx="1">
                  <c:v>Abril</c:v>
                </c:pt>
                <c:pt idx="2">
                  <c:v>Mayo 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  <c:pt idx="6">
                  <c:v>Octubre</c:v>
                </c:pt>
                <c:pt idx="7">
                  <c:v>Enero</c:v>
                </c:pt>
                <c:pt idx="8">
                  <c:v>Febrero</c:v>
                </c:pt>
              </c:strCache>
            </c:strRef>
          </c:cat>
          <c:val>
            <c:numRef>
              <c:f>'Parámetros BACOCHO'!$D$4:$D$12</c:f>
              <c:numCache>
                <c:formatCode>0.00</c:formatCode>
                <c:ptCount val="9"/>
                <c:pt idx="0">
                  <c:v>1.9000000000000001</c:v>
                </c:pt>
                <c:pt idx="1">
                  <c:v>0.67500000000000016</c:v>
                </c:pt>
                <c:pt idx="2">
                  <c:v>1.9300000000000002</c:v>
                </c:pt>
                <c:pt idx="3" formatCode="General">
                  <c:v>3</c:v>
                </c:pt>
                <c:pt idx="4" formatCode="General">
                  <c:v>2.5</c:v>
                </c:pt>
                <c:pt idx="5" formatCode="General">
                  <c:v>4.5999999999999996</c:v>
                </c:pt>
                <c:pt idx="8" formatCode="General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99-4640-A196-F5BDDC339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23552"/>
        <c:axId val="137241728"/>
      </c:lineChart>
      <c:catAx>
        <c:axId val="1372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41728"/>
        <c:crosses val="autoZero"/>
        <c:auto val="1"/>
        <c:lblAlgn val="ctr"/>
        <c:lblOffset val="100"/>
        <c:noMultiLvlLbl val="0"/>
      </c:catAx>
      <c:valAx>
        <c:axId val="137241728"/>
        <c:scaling>
          <c:orientation val="minMax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m/s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2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Waste </a:t>
            </a:r>
            <a:r>
              <a:rPr lang="en-US" sz="1680" b="1" i="0" u="none" strike="noStrike" baseline="0" dirty="0"/>
              <a:t>Beach  (trash)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'Residuos de playa BACOCHO'!$E$12</c:f>
              <c:strCache>
                <c:ptCount val="1"/>
                <c:pt idx="0">
                  <c:v>%FEB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'Residuos de playa BACOCHO'!$D$13:$D$18</c:f>
              <c:strCache>
                <c:ptCount val="6"/>
                <c:pt idx="0">
                  <c:v>Naturales </c:v>
                </c:pt>
                <c:pt idx="1">
                  <c:v>Papel</c:v>
                </c:pt>
                <c:pt idx="2">
                  <c:v>Cuerda</c:v>
                </c:pt>
                <c:pt idx="3">
                  <c:v>Plástico</c:v>
                </c:pt>
                <c:pt idx="4">
                  <c:v>Unicel</c:v>
                </c:pt>
                <c:pt idx="5">
                  <c:v>Vidrio</c:v>
                </c:pt>
              </c:strCache>
            </c:strRef>
          </c:cat>
          <c:val>
            <c:numRef>
              <c:f>'Residuos de playa BACOCHO'!$E$13:$E$18</c:f>
              <c:numCache>
                <c:formatCode>General</c:formatCode>
                <c:ptCount val="6"/>
                <c:pt idx="0">
                  <c:v>75</c:v>
                </c:pt>
                <c:pt idx="1">
                  <c:v>5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6-44E6-8DD7-32F02677DD61}"/>
            </c:ext>
          </c:extLst>
        </c:ser>
        <c:ser>
          <c:idx val="1"/>
          <c:order val="1"/>
          <c:tx>
            <c:strRef>
              <c:f>'Residuos de playa BACOCHO'!$F$12</c:f>
              <c:strCache>
                <c:ptCount val="1"/>
                <c:pt idx="0">
                  <c:v>%MAR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'Residuos de playa BACOCHO'!$D$13:$D$18</c:f>
              <c:strCache>
                <c:ptCount val="6"/>
                <c:pt idx="0">
                  <c:v>Naturales </c:v>
                </c:pt>
                <c:pt idx="1">
                  <c:v>Papel</c:v>
                </c:pt>
                <c:pt idx="2">
                  <c:v>Cuerda</c:v>
                </c:pt>
                <c:pt idx="3">
                  <c:v>Plástico</c:v>
                </c:pt>
                <c:pt idx="4">
                  <c:v>Unicel</c:v>
                </c:pt>
                <c:pt idx="5">
                  <c:v>Vidrio</c:v>
                </c:pt>
              </c:strCache>
            </c:strRef>
          </c:cat>
          <c:val>
            <c:numRef>
              <c:f>'Residuos de playa BACOCHO'!$F$13:$F$18</c:f>
              <c:numCache>
                <c:formatCode>General</c:formatCode>
                <c:ptCount val="6"/>
                <c:pt idx="0">
                  <c:v>70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96-44E6-8DD7-32F02677D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7856896"/>
        <c:axId val="137858432"/>
      </c:barChart>
      <c:lineChart>
        <c:grouping val="standard"/>
        <c:varyColors val="0"/>
        <c:ser>
          <c:idx val="2"/>
          <c:order val="2"/>
          <c:tx>
            <c:strRef>
              <c:f>'Residuos de playa BACOCHO'!$G$12</c:f>
              <c:strCache>
                <c:ptCount val="1"/>
                <c:pt idx="0">
                  <c:v>%ABR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'Residuos de playa BACOCHO'!$D$13:$D$18</c:f>
              <c:strCache>
                <c:ptCount val="6"/>
                <c:pt idx="0">
                  <c:v>Naturales </c:v>
                </c:pt>
                <c:pt idx="1">
                  <c:v>Papel</c:v>
                </c:pt>
                <c:pt idx="2">
                  <c:v>Cuerda</c:v>
                </c:pt>
                <c:pt idx="3">
                  <c:v>Plástico</c:v>
                </c:pt>
                <c:pt idx="4">
                  <c:v>Unicel</c:v>
                </c:pt>
                <c:pt idx="5">
                  <c:v>Vidrio</c:v>
                </c:pt>
              </c:strCache>
            </c:strRef>
          </c:cat>
          <c:val>
            <c:numRef>
              <c:f>'Residuos de playa BACOCHO'!$G$13:$G$18</c:f>
              <c:numCache>
                <c:formatCode>General</c:formatCode>
                <c:ptCount val="6"/>
                <c:pt idx="0">
                  <c:v>95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96-44E6-8DD7-32F02677DD61}"/>
            </c:ext>
          </c:extLst>
        </c:ser>
        <c:ser>
          <c:idx val="3"/>
          <c:order val="3"/>
          <c:tx>
            <c:strRef>
              <c:f>'Residuos de playa BACOCHO'!$H$12</c:f>
              <c:strCache>
                <c:ptCount val="1"/>
                <c:pt idx="0">
                  <c:v>%AGO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'Residuos de playa BACOCHO'!$D$13:$D$18</c:f>
              <c:strCache>
                <c:ptCount val="6"/>
                <c:pt idx="0">
                  <c:v>Naturales </c:v>
                </c:pt>
                <c:pt idx="1">
                  <c:v>Papel</c:v>
                </c:pt>
                <c:pt idx="2">
                  <c:v>Cuerda</c:v>
                </c:pt>
                <c:pt idx="3">
                  <c:v>Plástico</c:v>
                </c:pt>
                <c:pt idx="4">
                  <c:v>Unicel</c:v>
                </c:pt>
                <c:pt idx="5">
                  <c:v>Vidrio</c:v>
                </c:pt>
              </c:strCache>
            </c:strRef>
          </c:cat>
          <c:val>
            <c:numRef>
              <c:f>'Residuos de playa BACOCHO'!$H$13:$H$18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96-44E6-8DD7-32F02677DD61}"/>
            </c:ext>
          </c:extLst>
        </c:ser>
        <c:ser>
          <c:idx val="4"/>
          <c:order val="4"/>
          <c:tx>
            <c:strRef>
              <c:f>'Residuos de playa BACOCHO'!$I$12</c:f>
              <c:strCache>
                <c:ptCount val="1"/>
                <c:pt idx="0">
                  <c:v>%SEP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'Residuos de playa BACOCHO'!$D$13:$D$18</c:f>
              <c:strCache>
                <c:ptCount val="6"/>
                <c:pt idx="0">
                  <c:v>Naturales </c:v>
                </c:pt>
                <c:pt idx="1">
                  <c:v>Papel</c:v>
                </c:pt>
                <c:pt idx="2">
                  <c:v>Cuerda</c:v>
                </c:pt>
                <c:pt idx="3">
                  <c:v>Plástico</c:v>
                </c:pt>
                <c:pt idx="4">
                  <c:v>Unicel</c:v>
                </c:pt>
                <c:pt idx="5">
                  <c:v>Vidrio</c:v>
                </c:pt>
              </c:strCache>
            </c:strRef>
          </c:cat>
          <c:val>
            <c:numRef>
              <c:f>'Residuos de playa BACOCHO'!$I$13:$I$18</c:f>
              <c:numCache>
                <c:formatCode>General</c:formatCode>
                <c:ptCount val="6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96-44E6-8DD7-32F02677DD61}"/>
            </c:ext>
          </c:extLst>
        </c:ser>
        <c:ser>
          <c:idx val="5"/>
          <c:order val="5"/>
          <c:tx>
            <c:strRef>
              <c:f>'Residuos de playa BACOCHO'!$J$12</c:f>
              <c:strCache>
                <c:ptCount val="1"/>
                <c:pt idx="0">
                  <c:v>%OCT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'Residuos de playa BACOCHO'!$D$13:$D$18</c:f>
              <c:strCache>
                <c:ptCount val="6"/>
                <c:pt idx="0">
                  <c:v>Naturales </c:v>
                </c:pt>
                <c:pt idx="1">
                  <c:v>Papel</c:v>
                </c:pt>
                <c:pt idx="2">
                  <c:v>Cuerda</c:v>
                </c:pt>
                <c:pt idx="3">
                  <c:v>Plástico</c:v>
                </c:pt>
                <c:pt idx="4">
                  <c:v>Unicel</c:v>
                </c:pt>
                <c:pt idx="5">
                  <c:v>Vidrio</c:v>
                </c:pt>
              </c:strCache>
            </c:strRef>
          </c:cat>
          <c:val>
            <c:numRef>
              <c:f>'Residuos de playa BACOCHO'!$J$13:$J$18</c:f>
              <c:numCache>
                <c:formatCode>General</c:formatCode>
                <c:ptCount val="6"/>
                <c:pt idx="0">
                  <c:v>85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96-44E6-8DD7-32F02677DD61}"/>
            </c:ext>
          </c:extLst>
        </c:ser>
        <c:ser>
          <c:idx val="6"/>
          <c:order val="6"/>
          <c:tx>
            <c:strRef>
              <c:f>'Residuos de playa BACOCHO'!$K$12</c:f>
              <c:strCache>
                <c:ptCount val="1"/>
                <c:pt idx="0">
                  <c:v>%ENE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'Residuos de playa BACOCHO'!$D$13:$D$18</c:f>
              <c:strCache>
                <c:ptCount val="6"/>
                <c:pt idx="0">
                  <c:v>Naturales </c:v>
                </c:pt>
                <c:pt idx="1">
                  <c:v>Papel</c:v>
                </c:pt>
                <c:pt idx="2">
                  <c:v>Cuerda</c:v>
                </c:pt>
                <c:pt idx="3">
                  <c:v>Plástico</c:v>
                </c:pt>
                <c:pt idx="4">
                  <c:v>Unicel</c:v>
                </c:pt>
                <c:pt idx="5">
                  <c:v>Vidrio</c:v>
                </c:pt>
              </c:strCache>
            </c:strRef>
          </c:cat>
          <c:val>
            <c:numRef>
              <c:f>'Residuos de playa BACOCHO'!$K$13:$K$18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96-44E6-8DD7-32F02677DD61}"/>
            </c:ext>
          </c:extLst>
        </c:ser>
        <c:ser>
          <c:idx val="7"/>
          <c:order val="7"/>
          <c:tx>
            <c:strRef>
              <c:f>'Residuos de playa BACOCHO'!$L$12</c:f>
              <c:strCache>
                <c:ptCount val="1"/>
                <c:pt idx="0">
                  <c:v>%FEB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'Residuos de playa BACOCHO'!$D$13:$D$18</c:f>
              <c:strCache>
                <c:ptCount val="6"/>
                <c:pt idx="0">
                  <c:v>Naturales </c:v>
                </c:pt>
                <c:pt idx="1">
                  <c:v>Papel</c:v>
                </c:pt>
                <c:pt idx="2">
                  <c:v>Cuerda</c:v>
                </c:pt>
                <c:pt idx="3">
                  <c:v>Plástico</c:v>
                </c:pt>
                <c:pt idx="4">
                  <c:v>Unicel</c:v>
                </c:pt>
                <c:pt idx="5">
                  <c:v>Vidrio</c:v>
                </c:pt>
              </c:strCache>
            </c:strRef>
          </c:cat>
          <c:val>
            <c:numRef>
              <c:f>'Residuos de playa BACOCHO'!$L$13:$L$18</c:f>
              <c:numCache>
                <c:formatCode>General</c:formatCode>
                <c:ptCount val="6"/>
                <c:pt idx="0">
                  <c:v>90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96-44E6-8DD7-32F02677D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78144"/>
        <c:axId val="137876608"/>
      </c:lineChart>
      <c:catAx>
        <c:axId val="1378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58432"/>
        <c:crosses val="autoZero"/>
        <c:auto val="1"/>
        <c:lblAlgn val="ctr"/>
        <c:lblOffset val="100"/>
        <c:noMultiLvlLbl val="0"/>
      </c:catAx>
      <c:valAx>
        <c:axId val="13785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56896"/>
        <c:crosses val="autoZero"/>
        <c:crossBetween val="between"/>
      </c:valAx>
      <c:valAx>
        <c:axId val="1378766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78144"/>
        <c:crosses val="max"/>
        <c:crossBetween val="between"/>
      </c:valAx>
      <c:catAx>
        <c:axId val="137878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7876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680" b="1" i="0" kern="1200" spc="100" baseline="0" dirty="0">
                <a:solidFill>
                  <a:srgbClr val="F2F2F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Beach </a:t>
            </a:r>
            <a:r>
              <a:rPr lang="es-ES" sz="1680" b="1" i="0" kern="1200" spc="100" baseline="0" dirty="0" err="1">
                <a:solidFill>
                  <a:srgbClr val="F2F2F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Width</a:t>
            </a:r>
            <a:endParaRPr lang="es-ES" sz="1680" b="1" i="0" kern="1200" spc="100" baseline="0" dirty="0">
              <a:solidFill>
                <a:srgbClr val="F2F2F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'Parámetros Coral'!$B$3:$B$11</c:f>
              <c:strCache>
                <c:ptCount val="9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 </c:v>
                </c:pt>
                <c:pt idx="4">
                  <c:v>Junio</c:v>
                </c:pt>
                <c:pt idx="5">
                  <c:v>Julio</c:v>
                </c:pt>
                <c:pt idx="6">
                  <c:v>Octubre</c:v>
                </c:pt>
                <c:pt idx="7">
                  <c:v>Enero</c:v>
                </c:pt>
                <c:pt idx="8">
                  <c:v>Febrero</c:v>
                </c:pt>
              </c:strCache>
            </c:strRef>
          </c:cat>
          <c:val>
            <c:numRef>
              <c:f>'Parámetros Coral'!$C$3:$C$11</c:f>
              <c:numCache>
                <c:formatCode>0.00</c:formatCode>
                <c:ptCount val="9"/>
                <c:pt idx="0">
                  <c:v>19.8</c:v>
                </c:pt>
                <c:pt idx="1">
                  <c:v>19.399999999999999</c:v>
                </c:pt>
                <c:pt idx="2">
                  <c:v>25.95</c:v>
                </c:pt>
                <c:pt idx="3">
                  <c:v>33.700000000000003</c:v>
                </c:pt>
                <c:pt idx="4">
                  <c:v>17.2</c:v>
                </c:pt>
                <c:pt idx="5">
                  <c:v>14.4</c:v>
                </c:pt>
                <c:pt idx="6">
                  <c:v>23.4</c:v>
                </c:pt>
                <c:pt idx="7">
                  <c:v>25</c:v>
                </c:pt>
                <c:pt idx="8">
                  <c:v>22.14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EA-487D-A442-298A46513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811648"/>
        <c:axId val="141051008"/>
      </c:lineChart>
      <c:catAx>
        <c:axId val="1408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51008"/>
        <c:crosses val="autoZero"/>
        <c:auto val="1"/>
        <c:lblAlgn val="ctr"/>
        <c:lblOffset val="100"/>
        <c:noMultiLvlLbl val="0"/>
      </c:catAx>
      <c:valAx>
        <c:axId val="141051008"/>
        <c:scaling>
          <c:orientation val="minMax"/>
          <c:min val="13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Metros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1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 dirty="0" err="1"/>
              <a:t>Temperature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434492563429575"/>
          <c:y val="0.18097222222222228"/>
          <c:w val="0.81232174103237098"/>
          <c:h val="0.57572594764183171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star"/>
            <c:size val="6"/>
            <c:spPr>
              <a:solidFill>
                <a:schemeClr val="tx1">
                  <a:lumMod val="75000"/>
                  <a:lumOff val="25000"/>
                </a:schemeClr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'Parámetros Coral'!$A$4:$A$11</c:f>
              <c:strCache>
                <c:ptCount val="8"/>
                <c:pt idx="0">
                  <c:v>Marzo</c:v>
                </c:pt>
                <c:pt idx="1">
                  <c:v>Abril</c:v>
                </c:pt>
                <c:pt idx="2">
                  <c:v>Mayo </c:v>
                </c:pt>
                <c:pt idx="3">
                  <c:v>Junio</c:v>
                </c:pt>
                <c:pt idx="4">
                  <c:v>Agosto</c:v>
                </c:pt>
                <c:pt idx="5">
                  <c:v>Octubre</c:v>
                </c:pt>
                <c:pt idx="6">
                  <c:v>Enero</c:v>
                </c:pt>
                <c:pt idx="7">
                  <c:v>Febrero</c:v>
                </c:pt>
              </c:strCache>
            </c:strRef>
          </c:cat>
          <c:val>
            <c:numRef>
              <c:f>'Parámetros Coral'!$G$4:$G$11</c:f>
              <c:numCache>
                <c:formatCode>0.00</c:formatCode>
                <c:ptCount val="8"/>
                <c:pt idx="0">
                  <c:v>29.6</c:v>
                </c:pt>
                <c:pt idx="1">
                  <c:v>31</c:v>
                </c:pt>
                <c:pt idx="2">
                  <c:v>29.9</c:v>
                </c:pt>
                <c:pt idx="3">
                  <c:v>26.5</c:v>
                </c:pt>
                <c:pt idx="4">
                  <c:v>31.7</c:v>
                </c:pt>
                <c:pt idx="5">
                  <c:v>26.7</c:v>
                </c:pt>
                <c:pt idx="6">
                  <c:v>23</c:v>
                </c:pt>
                <c:pt idx="7">
                  <c:v>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0F-40D8-B89E-CEC7D5E84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83616"/>
        <c:axId val="141189504"/>
      </c:lineChart>
      <c:catAx>
        <c:axId val="14118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89504"/>
        <c:crosses val="autoZero"/>
        <c:auto val="1"/>
        <c:lblAlgn val="ctr"/>
        <c:lblOffset val="100"/>
        <c:noMultiLvlLbl val="0"/>
      </c:catAx>
      <c:valAx>
        <c:axId val="141189504"/>
        <c:scaling>
          <c:orientation val="minMax"/>
          <c:min val="2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836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1680" b="1" i="0" kern="1200" spc="0" baseline="0" dirty="0" err="1">
                <a:solidFill>
                  <a:srgbClr val="FFFFFF"/>
                </a:solidFill>
              </a:rPr>
              <a:t>Wind</a:t>
            </a:r>
            <a:r>
              <a:rPr lang="es-ES" sz="1680" b="1" i="0" kern="1200" spc="0" baseline="0" dirty="0">
                <a:solidFill>
                  <a:srgbClr val="FFFFFF"/>
                </a:solidFill>
              </a:rPr>
              <a:t>  </a:t>
            </a:r>
            <a:r>
              <a:rPr lang="es-ES" sz="1680" b="1" i="0" kern="1200" spc="0" baseline="0" dirty="0" err="1">
                <a:solidFill>
                  <a:srgbClr val="FFFFFF"/>
                </a:solidFill>
              </a:rPr>
              <a:t>Speed</a:t>
            </a:r>
            <a:endParaRPr lang="es-ES" sz="1680" b="1" i="0" kern="1200" spc="0" baseline="0" dirty="0">
              <a:solidFill>
                <a:srgbClr val="FFFFFF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823982601983583"/>
          <c:y val="0.15106784957068259"/>
          <c:w val="0.84681044402482553"/>
          <c:h val="0.7544454311599189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'Parámetros Coral'!$A$4:$A$11</c:f>
              <c:strCache>
                <c:ptCount val="8"/>
                <c:pt idx="0">
                  <c:v>Marzo</c:v>
                </c:pt>
                <c:pt idx="1">
                  <c:v>Abril</c:v>
                </c:pt>
                <c:pt idx="2">
                  <c:v>Mayo </c:v>
                </c:pt>
                <c:pt idx="3">
                  <c:v>Junio</c:v>
                </c:pt>
                <c:pt idx="4">
                  <c:v>Agosto</c:v>
                </c:pt>
                <c:pt idx="5">
                  <c:v>Octubre</c:v>
                </c:pt>
                <c:pt idx="6">
                  <c:v>Enero</c:v>
                </c:pt>
                <c:pt idx="7">
                  <c:v>Febrero</c:v>
                </c:pt>
              </c:strCache>
            </c:strRef>
          </c:cat>
          <c:val>
            <c:numRef>
              <c:f>'Parámetros Coral'!$E$4:$E$11</c:f>
              <c:numCache>
                <c:formatCode>0.00</c:formatCode>
                <c:ptCount val="8"/>
                <c:pt idx="0">
                  <c:v>0.70000000000000007</c:v>
                </c:pt>
                <c:pt idx="1">
                  <c:v>1.7</c:v>
                </c:pt>
                <c:pt idx="2">
                  <c:v>1.6</c:v>
                </c:pt>
                <c:pt idx="3">
                  <c:v>1.1000000000000001</c:v>
                </c:pt>
                <c:pt idx="4">
                  <c:v>0.8</c:v>
                </c:pt>
                <c:pt idx="5">
                  <c:v>1.7</c:v>
                </c:pt>
                <c:pt idx="6">
                  <c:v>33.5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5A-4B90-B0F8-543AE3301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18176"/>
        <c:axId val="141219712"/>
      </c:lineChart>
      <c:catAx>
        <c:axId val="1412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19712"/>
        <c:crosses val="autoZero"/>
        <c:auto val="1"/>
        <c:lblAlgn val="ctr"/>
        <c:lblOffset val="100"/>
        <c:noMultiLvlLbl val="0"/>
      </c:catAx>
      <c:valAx>
        <c:axId val="141219712"/>
        <c:scaling>
          <c:orientation val="minMax"/>
          <c:min val="0.600000000000000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m/s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1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Waste Beach </a:t>
            </a:r>
            <a:r>
              <a:rPr lang="en-US" baseline="0" dirty="0"/>
              <a:t> (trash)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'[Resultados febrero junio 2016 (Autoguardado).xlsx]Residuos de playa Coral'!$B$1</c:f>
              <c:strCache>
                <c:ptCount val="1"/>
                <c:pt idx="0">
                  <c:v>%FEB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'[Resultados febrero junio 2016 (Autoguardado).xlsx]Residuos de playa Coral'!$A$2:$A$7</c:f>
              <c:strCache>
                <c:ptCount val="6"/>
                <c:pt idx="0">
                  <c:v>Naturales </c:v>
                </c:pt>
                <c:pt idx="1">
                  <c:v>Papel/cartón</c:v>
                </c:pt>
                <c:pt idx="2">
                  <c:v>Plástico</c:v>
                </c:pt>
                <c:pt idx="3">
                  <c:v>Unicel</c:v>
                </c:pt>
                <c:pt idx="4">
                  <c:v>Aluminio</c:v>
                </c:pt>
                <c:pt idx="5">
                  <c:v>Colillas de cigarro</c:v>
                </c:pt>
              </c:strCache>
            </c:strRef>
          </c:cat>
          <c:val>
            <c:numRef>
              <c:f>'[Resultados febrero junio 2016 (Autoguardado).xlsx]Residuos de playa Coral'!$B$2:$B$7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0CD-B415-1E2BCFA4AFFB}"/>
            </c:ext>
          </c:extLst>
        </c:ser>
        <c:ser>
          <c:idx val="1"/>
          <c:order val="1"/>
          <c:tx>
            <c:strRef>
              <c:f>'[Resultados febrero junio 2016 (Autoguardado).xlsx]Residuos de playa Coral'!$C$1</c:f>
              <c:strCache>
                <c:ptCount val="1"/>
                <c:pt idx="0">
                  <c:v>%MAR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'[Resultados febrero junio 2016 (Autoguardado).xlsx]Residuos de playa Coral'!$A$2:$A$7</c:f>
              <c:strCache>
                <c:ptCount val="6"/>
                <c:pt idx="0">
                  <c:v>Naturales </c:v>
                </c:pt>
                <c:pt idx="1">
                  <c:v>Papel/cartón</c:v>
                </c:pt>
                <c:pt idx="2">
                  <c:v>Plástico</c:v>
                </c:pt>
                <c:pt idx="3">
                  <c:v>Unicel</c:v>
                </c:pt>
                <c:pt idx="4">
                  <c:v>Aluminio</c:v>
                </c:pt>
                <c:pt idx="5">
                  <c:v>Colillas de cigarro</c:v>
                </c:pt>
              </c:strCache>
            </c:strRef>
          </c:cat>
          <c:val>
            <c:numRef>
              <c:f>'[Resultados febrero junio 2016 (Autoguardado).xlsx]Residuos de playa Coral'!$C$2:$C$7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0CD-B415-1E2BCFA4AFFB}"/>
            </c:ext>
          </c:extLst>
        </c:ser>
        <c:ser>
          <c:idx val="2"/>
          <c:order val="2"/>
          <c:tx>
            <c:strRef>
              <c:f>'[Resultados febrero junio 2016 (Autoguardado).xlsx]Residuos de playa Coral'!$D$1</c:f>
              <c:strCache>
                <c:ptCount val="1"/>
                <c:pt idx="0">
                  <c:v>%ABR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'[Resultados febrero junio 2016 (Autoguardado).xlsx]Residuos de playa Coral'!$A$2:$A$7</c:f>
              <c:strCache>
                <c:ptCount val="6"/>
                <c:pt idx="0">
                  <c:v>Naturales </c:v>
                </c:pt>
                <c:pt idx="1">
                  <c:v>Papel/cartón</c:v>
                </c:pt>
                <c:pt idx="2">
                  <c:v>Plástico</c:v>
                </c:pt>
                <c:pt idx="3">
                  <c:v>Unicel</c:v>
                </c:pt>
                <c:pt idx="4">
                  <c:v>Aluminio</c:v>
                </c:pt>
                <c:pt idx="5">
                  <c:v>Colillas de cigarro</c:v>
                </c:pt>
              </c:strCache>
            </c:strRef>
          </c:cat>
          <c:val>
            <c:numRef>
              <c:f>'[Resultados febrero junio 2016 (Autoguardado).xlsx]Residuos de playa Coral'!$D$2:$D$7</c:f>
              <c:numCache>
                <c:formatCode>General</c:formatCode>
                <c:ptCount val="6"/>
                <c:pt idx="0">
                  <c:v>70</c:v>
                </c:pt>
                <c:pt idx="1">
                  <c:v>10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0CD-B415-1E2BCFA4A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322880"/>
        <c:axId val="141341056"/>
      </c:barChart>
      <c:lineChart>
        <c:grouping val="standard"/>
        <c:varyColors val="0"/>
        <c:ser>
          <c:idx val="3"/>
          <c:order val="3"/>
          <c:tx>
            <c:strRef>
              <c:f>'[Resultados febrero junio 2016 (Autoguardado).xlsx]Residuos de playa Coral'!$E$1</c:f>
              <c:strCache>
                <c:ptCount val="1"/>
                <c:pt idx="0">
                  <c:v>%JUN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'[Resultados febrero junio 2016 (Autoguardado).xlsx]Residuos de playa Coral'!$A$2:$A$7</c:f>
              <c:strCache>
                <c:ptCount val="6"/>
                <c:pt idx="0">
                  <c:v>Naturales </c:v>
                </c:pt>
                <c:pt idx="1">
                  <c:v>Papel/cartón</c:v>
                </c:pt>
                <c:pt idx="2">
                  <c:v>Plástico</c:v>
                </c:pt>
                <c:pt idx="3">
                  <c:v>Unicel</c:v>
                </c:pt>
                <c:pt idx="4">
                  <c:v>Aluminio</c:v>
                </c:pt>
                <c:pt idx="5">
                  <c:v>Colillas de cigarro</c:v>
                </c:pt>
              </c:strCache>
            </c:strRef>
          </c:cat>
          <c:val>
            <c:numRef>
              <c:f>'[Resultados febrero junio 2016 (Autoguardado).xlsx]Residuos de playa Coral'!$E$2:$E$7</c:f>
              <c:numCache>
                <c:formatCode>General</c:formatCode>
                <c:ptCount val="6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2E-40CD-B415-1E2BCFA4AFFB}"/>
            </c:ext>
          </c:extLst>
        </c:ser>
        <c:ser>
          <c:idx val="4"/>
          <c:order val="4"/>
          <c:tx>
            <c:strRef>
              <c:f>'[Resultados febrero junio 2016 (Autoguardado).xlsx]Residuos de playa Coral'!$F$1</c:f>
              <c:strCache>
                <c:ptCount val="1"/>
                <c:pt idx="0">
                  <c:v>%AGO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'[Resultados febrero junio 2016 (Autoguardado).xlsx]Residuos de playa Coral'!$A$2:$A$7</c:f>
              <c:strCache>
                <c:ptCount val="6"/>
                <c:pt idx="0">
                  <c:v>Naturales </c:v>
                </c:pt>
                <c:pt idx="1">
                  <c:v>Papel/cartón</c:v>
                </c:pt>
                <c:pt idx="2">
                  <c:v>Plástico</c:v>
                </c:pt>
                <c:pt idx="3">
                  <c:v>Unicel</c:v>
                </c:pt>
                <c:pt idx="4">
                  <c:v>Aluminio</c:v>
                </c:pt>
                <c:pt idx="5">
                  <c:v>Colillas de cigarro</c:v>
                </c:pt>
              </c:strCache>
            </c:strRef>
          </c:cat>
          <c:val>
            <c:numRef>
              <c:f>'[Resultados febrero junio 2016 (Autoguardado).xlsx]Residuos de playa Coral'!$F$2:$F$7</c:f>
              <c:numCache>
                <c:formatCode>General</c:formatCode>
                <c:ptCount val="6"/>
                <c:pt idx="0">
                  <c:v>30</c:v>
                </c:pt>
                <c:pt idx="1">
                  <c:v>0</c:v>
                </c:pt>
                <c:pt idx="2">
                  <c:v>50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2E-40CD-B415-1E2BCFA4AFFB}"/>
            </c:ext>
          </c:extLst>
        </c:ser>
        <c:ser>
          <c:idx val="5"/>
          <c:order val="5"/>
          <c:tx>
            <c:strRef>
              <c:f>'[Resultados febrero junio 2016 (Autoguardado).xlsx]Residuos de playa Coral'!$G$1</c:f>
              <c:strCache>
                <c:ptCount val="1"/>
                <c:pt idx="0">
                  <c:v>%OCT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'[Resultados febrero junio 2016 (Autoguardado).xlsx]Residuos de playa Coral'!$A$2:$A$7</c:f>
              <c:strCache>
                <c:ptCount val="6"/>
                <c:pt idx="0">
                  <c:v>Naturales </c:v>
                </c:pt>
                <c:pt idx="1">
                  <c:v>Papel/cartón</c:v>
                </c:pt>
                <c:pt idx="2">
                  <c:v>Plástico</c:v>
                </c:pt>
                <c:pt idx="3">
                  <c:v>Unicel</c:v>
                </c:pt>
                <c:pt idx="4">
                  <c:v>Aluminio</c:v>
                </c:pt>
                <c:pt idx="5">
                  <c:v>Colillas de cigarro</c:v>
                </c:pt>
              </c:strCache>
            </c:strRef>
          </c:cat>
          <c:val>
            <c:numRef>
              <c:f>'[Resultados febrero junio 2016 (Autoguardado).xlsx]Residuos de playa Coral'!$G$2:$G$7</c:f>
              <c:numCache>
                <c:formatCode>General</c:formatCode>
                <c:ptCount val="6"/>
                <c:pt idx="0">
                  <c:v>50</c:v>
                </c:pt>
                <c:pt idx="1">
                  <c:v>45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2E-40CD-B415-1E2BCFA4AFFB}"/>
            </c:ext>
          </c:extLst>
        </c:ser>
        <c:ser>
          <c:idx val="6"/>
          <c:order val="6"/>
          <c:tx>
            <c:strRef>
              <c:f>'[Resultados febrero junio 2016 (Autoguardado).xlsx]Residuos de playa Coral'!$H$1</c:f>
              <c:strCache>
                <c:ptCount val="1"/>
                <c:pt idx="0">
                  <c:v>%ENE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'[Resultados febrero junio 2016 (Autoguardado).xlsx]Residuos de playa Coral'!$A$2:$A$7</c:f>
              <c:strCache>
                <c:ptCount val="6"/>
                <c:pt idx="0">
                  <c:v>Naturales </c:v>
                </c:pt>
                <c:pt idx="1">
                  <c:v>Papel/cartón</c:v>
                </c:pt>
                <c:pt idx="2">
                  <c:v>Plástico</c:v>
                </c:pt>
                <c:pt idx="3">
                  <c:v>Unicel</c:v>
                </c:pt>
                <c:pt idx="4">
                  <c:v>Aluminio</c:v>
                </c:pt>
                <c:pt idx="5">
                  <c:v>Colillas de cigarro</c:v>
                </c:pt>
              </c:strCache>
            </c:strRef>
          </c:cat>
          <c:val>
            <c:numRef>
              <c:f>'[Resultados febrero junio 2016 (Autoguardado).xlsx]Residuos de playa Coral'!$H$2:$H$7</c:f>
              <c:numCache>
                <c:formatCode>General</c:formatCode>
                <c:ptCount val="6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A2E-40CD-B415-1E2BCFA4AFFB}"/>
            </c:ext>
          </c:extLst>
        </c:ser>
        <c:ser>
          <c:idx val="7"/>
          <c:order val="7"/>
          <c:tx>
            <c:strRef>
              <c:f>'[Resultados febrero junio 2016 (Autoguardado).xlsx]Residuos de playa Coral'!$I$1</c:f>
              <c:strCache>
                <c:ptCount val="1"/>
                <c:pt idx="0">
                  <c:v>%FEB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'[Resultados febrero junio 2016 (Autoguardado).xlsx]Residuos de playa Coral'!$A$2:$A$7</c:f>
              <c:strCache>
                <c:ptCount val="6"/>
                <c:pt idx="0">
                  <c:v>Naturales </c:v>
                </c:pt>
                <c:pt idx="1">
                  <c:v>Papel/cartón</c:v>
                </c:pt>
                <c:pt idx="2">
                  <c:v>Plástico</c:v>
                </c:pt>
                <c:pt idx="3">
                  <c:v>Unicel</c:v>
                </c:pt>
                <c:pt idx="4">
                  <c:v>Aluminio</c:v>
                </c:pt>
                <c:pt idx="5">
                  <c:v>Colillas de cigarro</c:v>
                </c:pt>
              </c:strCache>
            </c:strRef>
          </c:cat>
          <c:val>
            <c:numRef>
              <c:f>'[Resultados febrero junio 2016 (Autoguardado).xlsx]Residuos de playa Coral'!$I$2:$I$7</c:f>
              <c:numCache>
                <c:formatCode>General</c:formatCode>
                <c:ptCount val="6"/>
                <c:pt idx="0">
                  <c:v>95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A2E-40CD-B415-1E2BCFA4A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344128"/>
        <c:axId val="141342592"/>
      </c:lineChart>
      <c:catAx>
        <c:axId val="1413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1056"/>
        <c:crosses val="autoZero"/>
        <c:auto val="1"/>
        <c:lblAlgn val="ctr"/>
        <c:lblOffset val="100"/>
        <c:noMultiLvlLbl val="0"/>
      </c:catAx>
      <c:valAx>
        <c:axId val="141341056"/>
        <c:scaling>
          <c:orientation val="minMax"/>
          <c:max val="7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22880"/>
        <c:crosses val="autoZero"/>
        <c:crossBetween val="between"/>
      </c:valAx>
      <c:valAx>
        <c:axId val="141342592"/>
        <c:scaling>
          <c:orientation val="minMax"/>
          <c:max val="11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4128"/>
        <c:crosses val="max"/>
        <c:crossBetween val="between"/>
      </c:valAx>
      <c:catAx>
        <c:axId val="141344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1342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6A-FB6C-45FC-B1F0-DAFAF507BA27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EE690-8363-4050-8EAC-725CCDA5FAA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29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532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24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189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83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49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91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25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98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62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53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84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2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10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86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01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44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key color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1078200" y="3333900"/>
            <a:ext cx="2536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4064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553967" y="665975"/>
            <a:ext cx="9144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553967" y="1673976"/>
            <a:ext cx="3204799" cy="489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22999" y="1673976"/>
            <a:ext cx="3204799" cy="489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8292031" y="1673976"/>
            <a:ext cx="3204799" cy="489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" name="Shape 41"/>
          <p:cNvSpPr/>
          <p:nvPr/>
        </p:nvSpPr>
        <p:spPr>
          <a:xfrm>
            <a:off x="1078300" y="800750"/>
            <a:ext cx="2536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2" name="Shape 42"/>
          <p:cNvSpPr/>
          <p:nvPr/>
        </p:nvSpPr>
        <p:spPr>
          <a:xfrm>
            <a:off x="1025400" y="1861900"/>
            <a:ext cx="3592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8709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553967" y="5775089"/>
            <a:ext cx="10028400" cy="57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" name="Shape 50"/>
          <p:cNvSpPr/>
          <p:nvPr/>
        </p:nvSpPr>
        <p:spPr>
          <a:xfrm>
            <a:off x="1078200" y="5952850"/>
            <a:ext cx="2536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1378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078300" y="800750"/>
            <a:ext cx="2536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/>
          <p:nvPr/>
        </p:nvSpPr>
        <p:spPr>
          <a:xfrm>
            <a:off x="1025400" y="1861900"/>
            <a:ext cx="3592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3967" y="665975"/>
            <a:ext cx="9144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3996" y="1600200"/>
            <a:ext cx="9144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74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6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0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98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6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4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61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84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15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5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10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42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key color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1078200" y="3333900"/>
            <a:ext cx="2536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41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553967" y="665975"/>
            <a:ext cx="9144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553967" y="1673976"/>
            <a:ext cx="3204799" cy="489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22999" y="1673976"/>
            <a:ext cx="3204799" cy="489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8292031" y="1673976"/>
            <a:ext cx="3204799" cy="489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" name="Shape 41"/>
          <p:cNvSpPr/>
          <p:nvPr/>
        </p:nvSpPr>
        <p:spPr>
          <a:xfrm>
            <a:off x="1078300" y="800750"/>
            <a:ext cx="2536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1025400" y="1861900"/>
            <a:ext cx="3592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9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553967" y="5775089"/>
            <a:ext cx="10028400" cy="57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" name="Shape 50"/>
          <p:cNvSpPr/>
          <p:nvPr/>
        </p:nvSpPr>
        <p:spPr>
          <a:xfrm>
            <a:off x="1078200" y="5952850"/>
            <a:ext cx="2536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8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498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078300" y="800750"/>
            <a:ext cx="2536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025400" y="1861900"/>
            <a:ext cx="3592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3967" y="665975"/>
            <a:ext cx="9144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3996" y="1600200"/>
            <a:ext cx="9144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74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4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98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1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48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21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65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54E3-0E88-47C2-9608-B8DC704D247D}" type="datetimeFigureOut">
              <a:rPr lang="es-ES" smtClean="0"/>
              <a:pPr/>
              <a:t>17/07/2017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826C-EEA7-4116-A446-267D49867D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1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54E3-0E88-47C2-9608-B8DC704D24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826C-EEA7-4116-A446-267D49867D3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2593" y="5159735"/>
            <a:ext cx="8517507" cy="1534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Shape 75"/>
          <p:cNvSpPr txBox="1">
            <a:spLocks noGrp="1"/>
          </p:cNvSpPr>
          <p:nvPr>
            <p:ph type="ctrTitle" idx="4294967295"/>
          </p:nvPr>
        </p:nvSpPr>
        <p:spPr>
          <a:xfrm>
            <a:off x="3686425" y="1796421"/>
            <a:ext cx="6671399" cy="15465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800" b="1" dirty="0">
                <a:solidFill>
                  <a:srgbClr val="2E3037"/>
                </a:solidFill>
              </a:rPr>
              <a:t>Oaxaxa de Juárez, Oax.</a:t>
            </a:r>
            <a:br>
              <a:rPr lang="en" sz="2800" b="1" dirty="0">
                <a:solidFill>
                  <a:srgbClr val="2E3037"/>
                </a:solidFill>
              </a:rPr>
            </a:br>
            <a:r>
              <a:rPr lang="en" sz="2800" b="1" dirty="0">
                <a:solidFill>
                  <a:srgbClr val="2E3037"/>
                </a:solidFill>
              </a:rPr>
              <a:t>Abril 28, 2017.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4294967295"/>
          </p:nvPr>
        </p:nvSpPr>
        <p:spPr>
          <a:xfrm>
            <a:off x="2913888" y="1208406"/>
            <a:ext cx="8216475" cy="8127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Report </a:t>
            </a:r>
          </a:p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Guardarenas México Program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4294967295"/>
          </p:nvPr>
        </p:nvSpPr>
        <p:spPr>
          <a:xfrm>
            <a:off x="3245860" y="3598905"/>
            <a:ext cx="8251196" cy="11349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 err="1">
                <a:solidFill>
                  <a:srgbClr val="F3F3F3"/>
                </a:solidFill>
              </a:rPr>
              <a:t>Points</a:t>
            </a:r>
            <a:r>
              <a:rPr lang="es-ES" b="1" dirty="0">
                <a:solidFill>
                  <a:srgbClr val="F3F3F3"/>
                </a:solidFill>
              </a:rPr>
              <a:t> of </a:t>
            </a:r>
            <a:r>
              <a:rPr lang="es-ES" b="1" dirty="0" err="1">
                <a:solidFill>
                  <a:srgbClr val="F3F3F3"/>
                </a:solidFill>
              </a:rPr>
              <a:t>monitoring</a:t>
            </a:r>
            <a:r>
              <a:rPr lang="es-ES" b="1" dirty="0">
                <a:solidFill>
                  <a:srgbClr val="F3F3F3"/>
                </a:solidFill>
              </a:rPr>
              <a:t>: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>
                <a:solidFill>
                  <a:srgbClr val="F3F3F3"/>
                </a:solidFill>
              </a:rPr>
              <a:t> A. Bahía de la Costa Chica de Oaxaca (BACOCHO) 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>
                <a:solidFill>
                  <a:srgbClr val="F3F3F3"/>
                </a:solidFill>
              </a:rPr>
              <a:t>Sitio B. Playa Coral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8" y="2265066"/>
            <a:ext cx="2584325" cy="2491650"/>
          </a:xfrm>
          <a:prstGeom prst="ellipse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Imagen 5" descr="C:\Users\Mons Ly\Downloads\HPS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2552" y="5303325"/>
            <a:ext cx="916008" cy="118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C:\Users\Mons Ly\Downloads\doscolores.t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121" y="5159735"/>
            <a:ext cx="977651" cy="15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C:\Users\Mons Ly\Documents\La Ventana\Guardarenas\New Year 2017\BLOOM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976" y="5327709"/>
            <a:ext cx="1204605" cy="118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logocalmecac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363" y="5381404"/>
            <a:ext cx="1248832" cy="1090989"/>
          </a:xfrm>
          <a:prstGeom prst="rect">
            <a:avLst/>
          </a:prstGeom>
          <a:noFill/>
        </p:spPr>
      </p:pic>
      <p:pic>
        <p:nvPicPr>
          <p:cNvPr id="10" name="27 Imagen" descr="logojr2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684" y="5208503"/>
            <a:ext cx="1368073" cy="14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 descr="Resultado de imagen para hotel villasol puerto escondido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813" y="5453459"/>
            <a:ext cx="2077507" cy="102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n para logo conalep 158 puerto escondido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37"/>
          <a:stretch/>
        </p:blipFill>
        <p:spPr bwMode="auto">
          <a:xfrm>
            <a:off x="9096825" y="5159735"/>
            <a:ext cx="1971200" cy="145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raso 5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3-2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783656"/>
              </p:ext>
            </p:extLst>
          </p:nvPr>
        </p:nvGraphicFramePr>
        <p:xfrm>
          <a:off x="0" y="156312"/>
          <a:ext cx="5544457" cy="310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252376"/>
              </p:ext>
            </p:extLst>
          </p:nvPr>
        </p:nvGraphicFramePr>
        <p:xfrm>
          <a:off x="341085" y="3428507"/>
          <a:ext cx="4898572" cy="320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84544"/>
              </p:ext>
            </p:extLst>
          </p:nvPr>
        </p:nvGraphicFramePr>
        <p:xfrm>
          <a:off x="6099003" y="156312"/>
          <a:ext cx="5730139" cy="327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295049"/>
              </p:ext>
            </p:extLst>
          </p:nvPr>
        </p:nvGraphicFramePr>
        <p:xfrm>
          <a:off x="6306456" y="3265714"/>
          <a:ext cx="5522686" cy="36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215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ap\Documentos\La Ventana\Guardarenas\Marzo2016\FOTOS\Febrero\fcon filtros\IMG_7600_Snaps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86150"/>
            <a:ext cx="2371725" cy="1753676"/>
          </a:xfrm>
          <a:prstGeom prst="rect">
            <a:avLst/>
          </a:prstGeom>
          <a:noFill/>
        </p:spPr>
      </p:pic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2695500" y="2894551"/>
            <a:ext cx="2653200" cy="10688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WANT BIG IMPACT?</a:t>
            </a:r>
          </a:p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F3F3F3"/>
                </a:solidFill>
              </a:rPr>
              <a:t>Use big image.</a:t>
            </a:r>
          </a:p>
        </p:txBody>
      </p:sp>
      <p:grpSp>
        <p:nvGrpSpPr>
          <p:cNvPr id="137" name="Shape 137"/>
          <p:cNvGrpSpPr/>
          <p:nvPr/>
        </p:nvGrpSpPr>
        <p:grpSpPr>
          <a:xfrm>
            <a:off x="2324299" y="-7800"/>
            <a:ext cx="190200" cy="6857700"/>
            <a:chOff x="808650" y="-7800"/>
            <a:chExt cx="190200" cy="6857700"/>
          </a:xfrm>
        </p:grpSpPr>
        <p:sp>
          <p:nvSpPr>
            <p:cNvPr id="138" name="Shape 138"/>
            <p:cNvSpPr/>
            <p:nvPr/>
          </p:nvSpPr>
          <p:spPr>
            <a:xfrm>
              <a:off x="808650" y="3333900"/>
              <a:ext cx="190200" cy="190200"/>
            </a:xfrm>
            <a:prstGeom prst="ellipse">
              <a:avLst/>
            </a:prstGeom>
            <a:solidFill>
              <a:srgbClr val="39C0BA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139" name="Shape 139"/>
            <p:cNvCxnSpPr>
              <a:endCxn id="138" idx="0"/>
            </p:cNvCxnSpPr>
            <p:nvPr/>
          </p:nvCxnSpPr>
          <p:spPr>
            <a:xfrm>
              <a:off x="903750" y="-7800"/>
              <a:ext cx="0" cy="3341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0" name="Shape 140"/>
            <p:cNvCxnSpPr>
              <a:stCxn id="138" idx="4"/>
            </p:cNvCxnSpPr>
            <p:nvPr/>
          </p:nvCxnSpPr>
          <p:spPr>
            <a:xfrm>
              <a:off x="903750" y="3524100"/>
              <a:ext cx="0" cy="3325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8203" y="638625"/>
            <a:ext cx="9144000" cy="5905500"/>
          </a:xfrm>
          <a:prstGeom prst="rect">
            <a:avLst/>
          </a:prstGeom>
        </p:spPr>
      </p:pic>
      <p:sp>
        <p:nvSpPr>
          <p:cNvPr id="8" name="Retraso 7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3-3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Shape 136"/>
          <p:cNvSpPr txBox="1">
            <a:spLocks/>
          </p:cNvSpPr>
          <p:nvPr/>
        </p:nvSpPr>
        <p:spPr>
          <a:xfrm>
            <a:off x="3479797" y="434377"/>
            <a:ext cx="7469581" cy="1068899"/>
          </a:xfrm>
          <a:prstGeom prst="rect">
            <a:avLst/>
          </a:prstGeom>
          <a:solidFill>
            <a:schemeClr val="accent6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Playa Coral</a:t>
            </a:r>
            <a:endParaRPr lang="e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44" y="273714"/>
            <a:ext cx="2419715" cy="1613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1800" y="4853408"/>
            <a:ext cx="3009847" cy="16907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44" y="1886857"/>
            <a:ext cx="2427392" cy="161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raso 5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3-4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463064"/>
              </p:ext>
            </p:extLst>
          </p:nvPr>
        </p:nvGraphicFramePr>
        <p:xfrm>
          <a:off x="181429" y="159658"/>
          <a:ext cx="4855028" cy="308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983609"/>
              </p:ext>
            </p:extLst>
          </p:nvPr>
        </p:nvGraphicFramePr>
        <p:xfrm>
          <a:off x="181429" y="3469328"/>
          <a:ext cx="4855028" cy="306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559501"/>
              </p:ext>
            </p:extLst>
          </p:nvPr>
        </p:nvGraphicFramePr>
        <p:xfrm>
          <a:off x="6084740" y="0"/>
          <a:ext cx="5599259" cy="311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843346"/>
              </p:ext>
            </p:extLst>
          </p:nvPr>
        </p:nvGraphicFramePr>
        <p:xfrm>
          <a:off x="6084740" y="3241462"/>
          <a:ext cx="5725886" cy="368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919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689475" y="665975"/>
            <a:ext cx="6858000" cy="459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</a:rPr>
              <a:t>4. </a:t>
            </a:r>
            <a:r>
              <a:rPr lang="es-ES" dirty="0" err="1">
                <a:solidFill>
                  <a:schemeClr val="bg1"/>
                </a:solidFill>
              </a:rPr>
              <a:t>Statistics</a:t>
            </a:r>
            <a:r>
              <a:rPr lang="es-ES" dirty="0">
                <a:solidFill>
                  <a:schemeClr val="bg1"/>
                </a:solidFill>
              </a:rPr>
              <a:t> of </a:t>
            </a:r>
            <a:r>
              <a:rPr lang="es-ES" dirty="0" err="1">
                <a:solidFill>
                  <a:schemeClr val="bg1"/>
                </a:solidFill>
              </a:rPr>
              <a:t>participation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4" name="Retraso 23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4-1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6" name="Shape 78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39" y="265288"/>
            <a:ext cx="1010775" cy="1044191"/>
          </a:xfrm>
          <a:prstGeom prst="ellipse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pic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669013"/>
              </p:ext>
            </p:extLst>
          </p:nvPr>
        </p:nvGraphicFramePr>
        <p:xfrm>
          <a:off x="1337926" y="1317754"/>
          <a:ext cx="9576817" cy="534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088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Operative</a:t>
            </a:r>
            <a:r>
              <a:rPr lang="es-MX" b="1" dirty="0">
                <a:solidFill>
                  <a:schemeClr val="bg1"/>
                </a:solidFill>
              </a:rPr>
              <a:t> Plan</a:t>
            </a:r>
            <a:br>
              <a:rPr lang="es-MX" b="1" dirty="0">
                <a:solidFill>
                  <a:schemeClr val="bg1"/>
                </a:solidFill>
              </a:rPr>
            </a:br>
            <a:r>
              <a:rPr lang="es-MX" b="1" dirty="0">
                <a:solidFill>
                  <a:schemeClr val="bg1"/>
                </a:solidFill>
              </a:rPr>
              <a:t>2017-2018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29114" y="1964871"/>
            <a:ext cx="61755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chemeClr val="bg1"/>
                </a:solidFill>
              </a:rPr>
              <a:t>Continuity</a:t>
            </a:r>
            <a:r>
              <a:rPr lang="es-MX" sz="2400" b="1" dirty="0">
                <a:solidFill>
                  <a:schemeClr val="bg1"/>
                </a:solidFill>
              </a:rPr>
              <a:t> of </a:t>
            </a:r>
            <a:r>
              <a:rPr lang="es-MX" sz="2400" b="1" dirty="0" err="1">
                <a:solidFill>
                  <a:schemeClr val="bg1"/>
                </a:solidFill>
              </a:rPr>
              <a:t>Monitorig</a:t>
            </a:r>
            <a:endParaRPr lang="es-MX" sz="24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chemeClr val="bg1"/>
                </a:solidFill>
              </a:rPr>
              <a:t>Schools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trained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for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monitoring</a:t>
            </a:r>
            <a:endParaRPr lang="es-MX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chemeClr val="bg1"/>
                </a:solidFill>
              </a:rPr>
              <a:t>Care</a:t>
            </a:r>
            <a:r>
              <a:rPr lang="es-MX" sz="2400" dirty="0">
                <a:solidFill>
                  <a:schemeClr val="bg1"/>
                </a:solidFill>
              </a:rPr>
              <a:t> and </a:t>
            </a:r>
            <a:r>
              <a:rPr lang="es-MX" sz="2400" dirty="0" err="1">
                <a:solidFill>
                  <a:schemeClr val="bg1"/>
                </a:solidFill>
              </a:rPr>
              <a:t>shelter</a:t>
            </a:r>
            <a:r>
              <a:rPr lang="es-MX" sz="2400" dirty="0">
                <a:solidFill>
                  <a:schemeClr val="bg1"/>
                </a:solidFill>
              </a:rPr>
              <a:t> of </a:t>
            </a:r>
            <a:r>
              <a:rPr lang="es-MX" sz="2400" dirty="0" err="1">
                <a:solidFill>
                  <a:schemeClr val="bg1"/>
                </a:solidFill>
              </a:rPr>
              <a:t>equipment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chemeClr val="bg1"/>
                </a:solidFill>
              </a:rPr>
              <a:t>Acquiring</a:t>
            </a:r>
            <a:r>
              <a:rPr lang="es-MX" sz="2400" dirty="0">
                <a:solidFill>
                  <a:schemeClr val="bg1"/>
                </a:solidFill>
              </a:rPr>
              <a:t> more </a:t>
            </a:r>
            <a:r>
              <a:rPr lang="es-MX" sz="2400" dirty="0" err="1">
                <a:solidFill>
                  <a:schemeClr val="bg1"/>
                </a:solidFill>
              </a:rPr>
              <a:t>equipment</a:t>
            </a:r>
            <a:endParaRPr lang="es-MX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chemeClr val="bg1"/>
                </a:solidFill>
              </a:rPr>
              <a:t>Strengthening</a:t>
            </a:r>
            <a:r>
              <a:rPr lang="es-MX" sz="2400" dirty="0">
                <a:solidFill>
                  <a:schemeClr val="bg1"/>
                </a:solidFill>
              </a:rPr>
              <a:t> of </a:t>
            </a:r>
            <a:r>
              <a:rPr lang="es-MX" sz="2400" dirty="0" err="1">
                <a:solidFill>
                  <a:schemeClr val="bg1"/>
                </a:solidFill>
              </a:rPr>
              <a:t>volunteer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program</a:t>
            </a:r>
            <a:endParaRPr lang="es-MX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chemeClr val="bg1"/>
                </a:solidFill>
              </a:rPr>
              <a:t>Complementary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  <a:r>
              <a:rPr lang="es-MX" sz="2400" b="1" dirty="0" err="1">
                <a:solidFill>
                  <a:schemeClr val="bg1"/>
                </a:solidFill>
              </a:rPr>
              <a:t>Activities</a:t>
            </a:r>
            <a:endParaRPr lang="es-MX" sz="24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chemeClr val="bg1"/>
                </a:solidFill>
              </a:rPr>
              <a:t>Accompaniment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quarterly</a:t>
            </a:r>
            <a:endParaRPr lang="es-MX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chemeClr val="bg1"/>
                </a:solidFill>
              </a:rPr>
              <a:t>Environmental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education</a:t>
            </a:r>
            <a:r>
              <a:rPr lang="es-MX" sz="2400" dirty="0">
                <a:solidFill>
                  <a:schemeClr val="bg1"/>
                </a:solidFill>
              </a:rPr>
              <a:t>- </a:t>
            </a:r>
            <a:r>
              <a:rPr lang="es-MX" sz="2400" dirty="0" err="1">
                <a:solidFill>
                  <a:schemeClr val="bg1"/>
                </a:solidFill>
              </a:rPr>
              <a:t>each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monitorig</a:t>
            </a:r>
            <a:endParaRPr lang="es-MX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chemeClr val="bg1"/>
                </a:solidFill>
              </a:rPr>
              <a:t>Systematization</a:t>
            </a:r>
            <a:endParaRPr lang="es-MX" sz="24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Training </a:t>
            </a:r>
            <a:r>
              <a:rPr lang="es-MX" sz="2400" dirty="0" err="1">
                <a:solidFill>
                  <a:schemeClr val="bg1"/>
                </a:solidFill>
              </a:rPr>
              <a:t>for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using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database</a:t>
            </a:r>
            <a:endParaRPr lang="es-MX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chemeClr val="bg1"/>
                </a:solidFill>
              </a:rPr>
              <a:t>Analysing</a:t>
            </a:r>
            <a:r>
              <a:rPr lang="es-MX" sz="2400" b="1" dirty="0">
                <a:solidFill>
                  <a:schemeClr val="bg1"/>
                </a:solidFill>
              </a:rPr>
              <a:t> y </a:t>
            </a:r>
            <a:r>
              <a:rPr lang="es-MX" sz="2400" b="1" dirty="0" err="1">
                <a:solidFill>
                  <a:schemeClr val="bg1"/>
                </a:solidFill>
              </a:rPr>
              <a:t>taking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  <a:r>
              <a:rPr lang="es-MX" sz="2400" b="1" dirty="0" err="1">
                <a:solidFill>
                  <a:schemeClr val="bg1"/>
                </a:solidFill>
              </a:rPr>
              <a:t>accion</a:t>
            </a:r>
            <a:endParaRPr lang="es-MX" sz="24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Local </a:t>
            </a:r>
            <a:r>
              <a:rPr lang="es-MX" sz="2400" dirty="0" err="1">
                <a:solidFill>
                  <a:schemeClr val="bg1"/>
                </a:solidFill>
              </a:rPr>
              <a:t>scale</a:t>
            </a:r>
            <a:r>
              <a:rPr lang="es-MX" sz="2400" dirty="0">
                <a:solidFill>
                  <a:schemeClr val="bg1"/>
                </a:solidFill>
              </a:rPr>
              <a:t>- </a:t>
            </a:r>
            <a:r>
              <a:rPr lang="es-MX" sz="2400" dirty="0" err="1">
                <a:solidFill>
                  <a:schemeClr val="bg1"/>
                </a:solidFill>
              </a:rPr>
              <a:t>community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29" y="514350"/>
            <a:ext cx="6487329" cy="6134100"/>
          </a:xfrm>
          <a:prstGeom prst="ellipse">
            <a:avLst/>
          </a:prstGeom>
          <a:noFill/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Conector 3"/>
          <p:cNvSpPr/>
          <p:nvPr/>
        </p:nvSpPr>
        <p:spPr>
          <a:xfrm>
            <a:off x="1055370" y="726935"/>
            <a:ext cx="304800" cy="309385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94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114436" y="2204576"/>
            <a:ext cx="2448899" cy="2448899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ctrTitle" idx="4294967295"/>
          </p:nvPr>
        </p:nvSpPr>
        <p:spPr>
          <a:xfrm>
            <a:off x="3435891" y="3360600"/>
            <a:ext cx="8512269" cy="15465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b="1" u="sng" dirty="0">
                <a:solidFill>
                  <a:schemeClr val="bg1"/>
                </a:solidFill>
              </a:rPr>
              <a:t>Content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	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	</a:t>
            </a:r>
            <a:r>
              <a:rPr lang="es-ES" sz="3200" b="1" dirty="0">
                <a:solidFill>
                  <a:schemeClr val="bg1"/>
                </a:solidFill>
              </a:rPr>
              <a:t>1. </a:t>
            </a:r>
            <a:r>
              <a:rPr lang="es-ES" sz="3600" dirty="0" err="1">
                <a:solidFill>
                  <a:schemeClr val="bg1"/>
                </a:solidFill>
              </a:rPr>
              <a:t>Annual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3600" dirty="0" err="1">
                <a:solidFill>
                  <a:schemeClr val="bg1"/>
                </a:solidFill>
              </a:rPr>
              <a:t>chronology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	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	</a:t>
            </a:r>
            <a:r>
              <a:rPr lang="es-ES" sz="3200" b="1" dirty="0">
                <a:solidFill>
                  <a:schemeClr val="bg1"/>
                </a:solidFill>
              </a:rPr>
              <a:t>2. </a:t>
            </a:r>
            <a:r>
              <a:rPr lang="es-ES" sz="3600" dirty="0" err="1">
                <a:solidFill>
                  <a:schemeClr val="bg1"/>
                </a:solidFill>
              </a:rPr>
              <a:t>Components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3600" dirty="0" err="1">
                <a:solidFill>
                  <a:schemeClr val="bg1"/>
                </a:solidFill>
              </a:rPr>
              <a:t>implemented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	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	3. </a:t>
            </a:r>
            <a:r>
              <a:rPr lang="es-ES" sz="3600" dirty="0" err="1">
                <a:solidFill>
                  <a:schemeClr val="bg1"/>
                </a:solidFill>
              </a:rPr>
              <a:t>Monitoring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3600" dirty="0" err="1">
                <a:solidFill>
                  <a:schemeClr val="bg1"/>
                </a:solidFill>
              </a:rPr>
              <a:t>results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	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	4. </a:t>
            </a:r>
            <a:r>
              <a:rPr lang="es-ES" sz="3600" dirty="0" err="1">
                <a:solidFill>
                  <a:schemeClr val="bg1"/>
                </a:solidFill>
              </a:rPr>
              <a:t>Statistics</a:t>
            </a:r>
            <a:r>
              <a:rPr lang="es-ES" sz="3600" dirty="0">
                <a:solidFill>
                  <a:schemeClr val="bg1"/>
                </a:solidFill>
              </a:rPr>
              <a:t> of </a:t>
            </a:r>
            <a:r>
              <a:rPr lang="es-ES" sz="3600" dirty="0" err="1">
                <a:solidFill>
                  <a:schemeClr val="bg1"/>
                </a:solidFill>
              </a:rPr>
              <a:t>participation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	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	</a:t>
            </a:r>
            <a:br>
              <a:rPr lang="es-ES" dirty="0">
                <a:solidFill>
                  <a:schemeClr val="bg1"/>
                </a:solidFill>
              </a:rPr>
            </a:br>
            <a:endParaRPr lang="en" sz="6000" dirty="0">
              <a:solidFill>
                <a:schemeClr val="bg1"/>
              </a:solidFill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1780494" y="2870644"/>
            <a:ext cx="1116779" cy="1116779"/>
            <a:chOff x="2594050" y="1631825"/>
            <a:chExt cx="439625" cy="439625"/>
          </a:xfrm>
        </p:grpSpPr>
        <p:sp>
          <p:nvSpPr>
            <p:cNvPr id="105" name="Shape 10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473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2689475" y="681215"/>
            <a:ext cx="6858000" cy="459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</a:rPr>
              <a:t>1. Annual chronology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515866" y="2048119"/>
            <a:ext cx="11019033" cy="645438"/>
          </a:xfrm>
        </p:spPr>
        <p:txBody>
          <a:bodyPr>
            <a:noAutofit/>
          </a:bodyPr>
          <a:lstStyle/>
          <a:p>
            <a:pPr lvl="1"/>
            <a:r>
              <a:rPr lang="es-MX" sz="3200" dirty="0">
                <a:solidFill>
                  <a:schemeClr val="bg1"/>
                </a:solidFill>
              </a:rPr>
              <a:t>Prior </a:t>
            </a:r>
            <a:r>
              <a:rPr lang="es-MX" sz="3200" dirty="0" err="1">
                <a:solidFill>
                  <a:schemeClr val="bg1"/>
                </a:solidFill>
              </a:rPr>
              <a:t>management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activities</a:t>
            </a:r>
            <a:r>
              <a:rPr lang="es-MX" sz="3200" dirty="0">
                <a:solidFill>
                  <a:schemeClr val="bg1"/>
                </a:solidFill>
              </a:rPr>
              <a:t>: </a:t>
            </a:r>
            <a:r>
              <a:rPr lang="es-MX" sz="3200" b="1" dirty="0">
                <a:solidFill>
                  <a:schemeClr val="bg1"/>
                </a:solidFill>
              </a:rPr>
              <a:t>NOV-DIC 215</a:t>
            </a:r>
            <a:r>
              <a:rPr lang="es-MX" sz="3200" dirty="0">
                <a:solidFill>
                  <a:schemeClr val="bg1"/>
                </a:solidFill>
              </a:rPr>
              <a:t>/</a:t>
            </a:r>
            <a:r>
              <a:rPr lang="es-MX" sz="3200" b="1" dirty="0">
                <a:solidFill>
                  <a:schemeClr val="bg1"/>
                </a:solidFill>
              </a:rPr>
              <a:t>FEB-MAR 2016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45" name="Marcador de texto 4"/>
          <p:cNvSpPr>
            <a:spLocks noGrp="1"/>
          </p:cNvSpPr>
          <p:nvPr>
            <p:ph type="body" idx="1"/>
          </p:nvPr>
        </p:nvSpPr>
        <p:spPr>
          <a:xfrm>
            <a:off x="1584447" y="3937879"/>
            <a:ext cx="9942863" cy="645438"/>
          </a:xfrm>
        </p:spPr>
        <p:txBody>
          <a:bodyPr/>
          <a:lstStyle/>
          <a:p>
            <a:pPr lvl="1"/>
            <a:r>
              <a:rPr lang="es-MX" sz="3200" dirty="0" err="1">
                <a:solidFill>
                  <a:schemeClr val="bg1"/>
                </a:solidFill>
              </a:rPr>
              <a:t>Monitoring</a:t>
            </a:r>
            <a:r>
              <a:rPr lang="es-MX" sz="3200" dirty="0">
                <a:solidFill>
                  <a:schemeClr val="bg1"/>
                </a:solidFill>
              </a:rPr>
              <a:t>: </a:t>
            </a:r>
            <a:r>
              <a:rPr lang="es-MX" sz="3200" b="1" dirty="0">
                <a:solidFill>
                  <a:schemeClr val="bg1"/>
                </a:solidFill>
              </a:rPr>
              <a:t>FEB 2016 </a:t>
            </a:r>
            <a:r>
              <a:rPr lang="es-MX" sz="3200" dirty="0">
                <a:solidFill>
                  <a:schemeClr val="bg1"/>
                </a:solidFill>
              </a:rPr>
              <a:t>-</a:t>
            </a:r>
            <a:r>
              <a:rPr lang="es-MX" sz="3200" b="1" dirty="0">
                <a:solidFill>
                  <a:schemeClr val="bg1"/>
                </a:solidFill>
              </a:rPr>
              <a:t>  ABR 2017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46" name="Marcador de texto 3"/>
          <p:cNvSpPr>
            <a:spLocks noGrp="1"/>
          </p:cNvSpPr>
          <p:nvPr>
            <p:ph type="body" idx="1"/>
          </p:nvPr>
        </p:nvSpPr>
        <p:spPr>
          <a:xfrm>
            <a:off x="1562100" y="2968117"/>
            <a:ext cx="9904413" cy="698500"/>
          </a:xfrm>
        </p:spPr>
        <p:txBody>
          <a:bodyPr/>
          <a:lstStyle/>
          <a:p>
            <a:pPr lvl="1"/>
            <a:r>
              <a:rPr lang="es-MX" sz="3200" dirty="0">
                <a:solidFill>
                  <a:schemeClr val="bg1"/>
                </a:solidFill>
              </a:rPr>
              <a:t>Training –</a:t>
            </a:r>
            <a:r>
              <a:rPr lang="es-MX" sz="3200" dirty="0" err="1">
                <a:solidFill>
                  <a:schemeClr val="bg1"/>
                </a:solidFill>
              </a:rPr>
              <a:t>Sandwatch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Methodology</a:t>
            </a:r>
            <a:r>
              <a:rPr lang="es-MX" sz="3200" dirty="0">
                <a:solidFill>
                  <a:schemeClr val="bg1"/>
                </a:solidFill>
              </a:rPr>
              <a:t>: </a:t>
            </a:r>
            <a:r>
              <a:rPr lang="es-MX" sz="3200" b="1" dirty="0">
                <a:solidFill>
                  <a:schemeClr val="bg1"/>
                </a:solidFill>
              </a:rPr>
              <a:t>ABR 2016	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48" name="Marcador de texto 4"/>
          <p:cNvSpPr>
            <a:spLocks noGrp="1"/>
          </p:cNvSpPr>
          <p:nvPr>
            <p:ph type="body" idx="1"/>
          </p:nvPr>
        </p:nvSpPr>
        <p:spPr>
          <a:xfrm>
            <a:off x="809125" y="5202707"/>
            <a:ext cx="11260610" cy="645438"/>
          </a:xfrm>
        </p:spPr>
        <p:txBody>
          <a:bodyPr>
            <a:noAutofit/>
          </a:bodyPr>
          <a:lstStyle/>
          <a:p>
            <a:pPr lvl="1" algn="ctr"/>
            <a:r>
              <a:rPr lang="es-MX" sz="3200" dirty="0" err="1">
                <a:solidFill>
                  <a:schemeClr val="bg1"/>
                </a:solidFill>
              </a:rPr>
              <a:t>Actually</a:t>
            </a:r>
            <a:r>
              <a:rPr lang="es-MX" sz="3200" dirty="0">
                <a:solidFill>
                  <a:schemeClr val="bg1"/>
                </a:solidFill>
              </a:rPr>
              <a:t>, </a:t>
            </a:r>
            <a:r>
              <a:rPr lang="es-MX" sz="3200" dirty="0" err="1">
                <a:solidFill>
                  <a:schemeClr val="bg1"/>
                </a:solidFill>
              </a:rPr>
              <a:t>we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continue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working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on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management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activities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to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accompany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the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group</a:t>
            </a:r>
            <a:r>
              <a:rPr lang="es-MX" sz="3200" dirty="0">
                <a:solidFill>
                  <a:schemeClr val="bg1"/>
                </a:solidFill>
              </a:rPr>
              <a:t> in </a:t>
            </a:r>
            <a:r>
              <a:rPr lang="es-MX" sz="3200" dirty="0" err="1">
                <a:solidFill>
                  <a:schemeClr val="bg1"/>
                </a:solidFill>
              </a:rPr>
              <a:t>Pueto</a:t>
            </a:r>
            <a:r>
              <a:rPr lang="es-MX" sz="3200" dirty="0">
                <a:solidFill>
                  <a:schemeClr val="bg1"/>
                </a:solidFill>
              </a:rPr>
              <a:t> Escondido and </a:t>
            </a:r>
            <a:r>
              <a:rPr lang="es-MX" sz="3200" dirty="0" err="1">
                <a:solidFill>
                  <a:schemeClr val="bg1"/>
                </a:solidFill>
              </a:rPr>
              <a:t>working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with</a:t>
            </a:r>
            <a:r>
              <a:rPr lang="es-MX" sz="3200" dirty="0">
                <a:solidFill>
                  <a:schemeClr val="bg1"/>
                </a:solidFill>
              </a:rPr>
              <a:t> a new </a:t>
            </a:r>
            <a:r>
              <a:rPr lang="es-MX" sz="3200" dirty="0" err="1">
                <a:solidFill>
                  <a:schemeClr val="bg1"/>
                </a:solidFill>
              </a:rPr>
              <a:t>group</a:t>
            </a:r>
            <a:r>
              <a:rPr lang="es-MX" sz="3200" dirty="0">
                <a:solidFill>
                  <a:schemeClr val="bg1"/>
                </a:solidFill>
              </a:rPr>
              <a:t> in Puerto Ángel.</a:t>
            </a:r>
          </a:p>
          <a:p>
            <a:pPr marL="457200" lvl="1" indent="0" algn="ctr">
              <a:buNone/>
            </a:pP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9" name="Conector 8"/>
          <p:cNvSpPr/>
          <p:nvPr/>
        </p:nvSpPr>
        <p:spPr>
          <a:xfrm>
            <a:off x="1036320" y="726935"/>
            <a:ext cx="304800" cy="309385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derecha 2"/>
          <p:cNvSpPr/>
          <p:nvPr/>
        </p:nvSpPr>
        <p:spPr>
          <a:xfrm>
            <a:off x="1402080" y="1900802"/>
            <a:ext cx="851154" cy="84149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1402080" y="2838451"/>
            <a:ext cx="896874" cy="841493"/>
          </a:xfrm>
          <a:prstGeom prst="rightArrow">
            <a:avLst/>
          </a:prstGeom>
          <a:solidFill>
            <a:srgbClr val="66CCFF"/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1402080" y="3809610"/>
            <a:ext cx="908304" cy="84149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90600" y="1338697"/>
            <a:ext cx="411480" cy="551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traso 3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1-1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:\Users\SIG01\Documents\Downloads\Comité de Playas Limpias BACOCHO 2016\Comité de Playas Limpias BACOCHO 2016\Fotos\2. Marzo 2016\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400" y="5146358"/>
            <a:ext cx="3674105" cy="194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No hay texto alternativo automático disponible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1201777"/>
            <a:ext cx="3883025" cy="258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 imagen puede contener: 9 personas, pantalla e interi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182389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a imagen puede contener: 3 personas, exterio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099" y="3735088"/>
            <a:ext cx="5648902" cy="31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447800" y="685024"/>
            <a:ext cx="10919075" cy="459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1" algn="l" rtl="0">
              <a:lnSpc>
                <a:spcPct val="90000"/>
              </a:lnSpc>
            </a:pPr>
            <a:r>
              <a:rPr lang="es-MX" sz="3200" dirty="0">
                <a:solidFill>
                  <a:schemeClr val="bg1"/>
                </a:solidFill>
              </a:rPr>
              <a:t>Management </a:t>
            </a:r>
            <a:r>
              <a:rPr lang="es-MX" sz="3200" dirty="0" err="1">
                <a:solidFill>
                  <a:schemeClr val="bg1"/>
                </a:solidFill>
              </a:rPr>
              <a:t>activities</a:t>
            </a:r>
            <a:r>
              <a:rPr lang="es-MX" sz="3200" dirty="0">
                <a:solidFill>
                  <a:schemeClr val="bg1"/>
                </a:solidFill>
              </a:rPr>
              <a:t>: </a:t>
            </a:r>
            <a:r>
              <a:rPr lang="es-MX" sz="3200" b="1" dirty="0">
                <a:solidFill>
                  <a:schemeClr val="bg1"/>
                </a:solidFill>
              </a:rPr>
              <a:t>NOV-DIC 215 </a:t>
            </a:r>
            <a:r>
              <a:rPr lang="es-MX" sz="3200" dirty="0">
                <a:solidFill>
                  <a:schemeClr val="bg1"/>
                </a:solidFill>
              </a:rPr>
              <a:t>/ </a:t>
            </a:r>
            <a:r>
              <a:rPr lang="es-MX" sz="3200" b="1" dirty="0">
                <a:solidFill>
                  <a:schemeClr val="bg1"/>
                </a:solidFill>
              </a:rPr>
              <a:t>FEB-MAR 2016</a:t>
            </a:r>
            <a:br>
              <a:rPr lang="es-ES" sz="3200" b="1" dirty="0">
                <a:solidFill>
                  <a:schemeClr val="bg1"/>
                </a:solidFill>
              </a:rPr>
            </a:b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487680" y="130928"/>
            <a:ext cx="851154" cy="84149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0" y="102927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raso 6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1-2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074" name="Picture 2" descr="La imagen puede contener: text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1777"/>
            <a:ext cx="3432175" cy="25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5 personas, interio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4140"/>
            <a:ext cx="3432175" cy="19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a imagen puede contener: 5 personas, interio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4" y="3738148"/>
            <a:ext cx="3315331" cy="18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a imagen puede contener: 9 personas, interior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76"/>
          <a:stretch/>
        </p:blipFill>
        <p:spPr bwMode="auto">
          <a:xfrm>
            <a:off x="-1" y="5429250"/>
            <a:ext cx="3432176" cy="14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2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22" b="28333"/>
          <a:stretch/>
        </p:blipFill>
        <p:spPr>
          <a:xfrm>
            <a:off x="0" y="3912116"/>
            <a:ext cx="12192000" cy="2705100"/>
          </a:xfrm>
          <a:prstGeom prst="rect">
            <a:avLst/>
          </a:prstGeom>
        </p:spPr>
      </p:pic>
      <p:pic>
        <p:nvPicPr>
          <p:cNvPr id="4104" name="Picture 8" descr="La imagen puede contener: 1 persona, interi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613" y="1097032"/>
            <a:ext cx="4223658" cy="2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3"/>
          <p:cNvSpPr txBox="1">
            <a:spLocks/>
          </p:cNvSpPr>
          <p:nvPr/>
        </p:nvSpPr>
        <p:spPr>
          <a:xfrm>
            <a:off x="942213" y="153420"/>
            <a:ext cx="9904413" cy="6985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 lvl="1">
              <a:lnSpc>
                <a:spcPct val="90000"/>
              </a:lnSpc>
              <a:defRPr sz="3200">
                <a:solidFill>
                  <a:schemeClr val="bg1"/>
                </a:solidFill>
              </a:defRPr>
            </a:lvl2pPr>
          </a:lstStyle>
          <a:p>
            <a:pPr lvl="1"/>
            <a:r>
              <a:rPr lang="es-MX" sz="3600" dirty="0"/>
              <a:t>Training –</a:t>
            </a:r>
            <a:r>
              <a:rPr lang="es-MX" sz="3600" dirty="0" err="1"/>
              <a:t>Sandwatch</a:t>
            </a:r>
            <a:r>
              <a:rPr lang="es-MX" sz="3600" dirty="0"/>
              <a:t> </a:t>
            </a:r>
            <a:r>
              <a:rPr lang="es-MX" sz="3600" dirty="0" err="1"/>
              <a:t>Methodology</a:t>
            </a:r>
            <a:r>
              <a:rPr lang="es-MX" sz="3600" dirty="0"/>
              <a:t>: </a:t>
            </a:r>
            <a:r>
              <a:rPr lang="es-MX" sz="3600" b="1" dirty="0"/>
              <a:t>ABR 2016	</a:t>
            </a:r>
            <a:endParaRPr lang="es-ES" sz="3600" b="1" dirty="0"/>
          </a:p>
        </p:txBody>
      </p:sp>
      <p:sp>
        <p:nvSpPr>
          <p:cNvPr id="4" name="Flecha derecha 3"/>
          <p:cNvSpPr/>
          <p:nvPr/>
        </p:nvSpPr>
        <p:spPr>
          <a:xfrm>
            <a:off x="493776" y="120024"/>
            <a:ext cx="896874" cy="841493"/>
          </a:xfrm>
          <a:prstGeom prst="rightArrow">
            <a:avLst/>
          </a:prstGeom>
          <a:solidFill>
            <a:srgbClr val="66CCFF"/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B</a:t>
            </a:r>
            <a:endParaRPr lang="es-ES" sz="2400" b="1" dirty="0">
              <a:solidFill>
                <a:schemeClr val="tx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02927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raso 6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1-3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098" name="Picture 2" descr="La imagen puede contener: 3 personas, interi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1" y="1097032"/>
            <a:ext cx="4223657" cy="2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imagen puede contener: 2 personas, interio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6" y="1097033"/>
            <a:ext cx="4223657" cy="2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525" y="3912115"/>
            <a:ext cx="4057651" cy="2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3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La imagen puede contener: 3 personas, personas sonriendo, personas de pie, montaña, exterior y naturalez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33"/>
          <a:stretch/>
        </p:blipFill>
        <p:spPr bwMode="auto">
          <a:xfrm>
            <a:off x="2152988" y="1117600"/>
            <a:ext cx="4146212" cy="36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imagen puede contener: 16 personas, personas sonriendo, personas de pie, árbol, cielo, exterior y naturalez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033" b="16595"/>
          <a:stretch/>
        </p:blipFill>
        <p:spPr bwMode="auto">
          <a:xfrm>
            <a:off x="5511800" y="3733062"/>
            <a:ext cx="6680200" cy="31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76"/>
          <a:stretch/>
        </p:blipFill>
        <p:spPr>
          <a:xfrm>
            <a:off x="2563131" y="4069088"/>
            <a:ext cx="3315155" cy="2779184"/>
          </a:xfrm>
          <a:prstGeom prst="rect">
            <a:avLst/>
          </a:prstGeom>
        </p:spPr>
      </p:pic>
      <p:sp>
        <p:nvSpPr>
          <p:cNvPr id="3" name="Marcador de texto 4"/>
          <p:cNvSpPr txBox="1">
            <a:spLocks/>
          </p:cNvSpPr>
          <p:nvPr/>
        </p:nvSpPr>
        <p:spPr>
          <a:xfrm>
            <a:off x="1051047" y="185419"/>
            <a:ext cx="9942863" cy="6454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 lvl="1">
              <a:lnSpc>
                <a:spcPct val="90000"/>
              </a:lnSpc>
              <a:defRPr sz="3600">
                <a:solidFill>
                  <a:schemeClr val="bg1"/>
                </a:solidFill>
              </a:defRPr>
            </a:lvl2pPr>
          </a:lstStyle>
          <a:p>
            <a:pPr lvl="1"/>
            <a:r>
              <a:rPr lang="es-MX" dirty="0" err="1"/>
              <a:t>Monitoring</a:t>
            </a:r>
            <a:r>
              <a:rPr lang="es-MX" dirty="0"/>
              <a:t> : </a:t>
            </a:r>
            <a:r>
              <a:rPr lang="es-MX" b="1" dirty="0"/>
              <a:t>MAY 2016 - FEB 2017</a:t>
            </a:r>
            <a:endParaRPr lang="es-ES" b="1" dirty="0"/>
          </a:p>
        </p:txBody>
      </p:sp>
      <p:sp>
        <p:nvSpPr>
          <p:cNvPr id="4" name="Flecha derecha 3"/>
          <p:cNvSpPr/>
          <p:nvPr/>
        </p:nvSpPr>
        <p:spPr>
          <a:xfrm>
            <a:off x="468630" y="95250"/>
            <a:ext cx="908304" cy="84149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0" y="102927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raso 6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1-4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122" name="Picture 2" descr="La imagen puede contener: 13 personas, personas sonriendo, personas de pie, multitud y exterio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257" y="1121805"/>
            <a:ext cx="6309743" cy="30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 imagen puede contener: 3 personas, personas de pie, océano, cielo, playa, exterior, naturaleza y agu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640" y="4238170"/>
            <a:ext cx="3480136" cy="26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a imagen puede contener: 2 personas, personas de pie, niños, cielo, montaña, exterior y naturalez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6225"/>
            <a:ext cx="3565293" cy="35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8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33048720"/>
              </p:ext>
            </p:extLst>
          </p:nvPr>
        </p:nvGraphicFramePr>
        <p:xfrm>
          <a:off x="1393371" y="0"/>
          <a:ext cx="9608458" cy="656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-2830286" y="2953657"/>
            <a:ext cx="6858000" cy="9506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2. </a:t>
            </a:r>
            <a:r>
              <a:rPr lang="es-ES" sz="4000" dirty="0" err="1">
                <a:solidFill>
                  <a:schemeClr val="bg1"/>
                </a:solidFill>
              </a:rPr>
              <a:t>Components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  <a:r>
              <a:rPr lang="es-ES" sz="4000" dirty="0" err="1">
                <a:solidFill>
                  <a:schemeClr val="bg1"/>
                </a:solidFill>
              </a:rPr>
              <a:t>implemented</a:t>
            </a:r>
            <a:endParaRPr lang="es-ES" sz="4000" b="1" dirty="0"/>
          </a:p>
        </p:txBody>
      </p:sp>
      <p:sp>
        <p:nvSpPr>
          <p:cNvPr id="7" name="Rectángulo 6"/>
          <p:cNvSpPr/>
          <p:nvPr/>
        </p:nvSpPr>
        <p:spPr>
          <a:xfrm>
            <a:off x="5718629" y="101600"/>
            <a:ext cx="1074057" cy="3773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023871" y="5949696"/>
            <a:ext cx="4689750" cy="646176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traso 7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2-1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1600" y="1390650"/>
            <a:ext cx="1086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/>
              <a:t>M.</a:t>
            </a:r>
          </a:p>
          <a:p>
            <a:pPr algn="ctr"/>
            <a:r>
              <a:rPr lang="es-MX" sz="6000" b="1" dirty="0"/>
              <a:t>A.</a:t>
            </a:r>
          </a:p>
          <a:p>
            <a:pPr algn="ctr"/>
            <a:r>
              <a:rPr lang="es-MX" sz="6000" b="1" dirty="0"/>
              <a:t>S.</a:t>
            </a:r>
          </a:p>
          <a:p>
            <a:pPr algn="ctr"/>
            <a:r>
              <a:rPr lang="es-MX" sz="6000" b="1" dirty="0"/>
              <a:t>T.</a:t>
            </a:r>
            <a:endParaRPr lang="es-ES" sz="6000" b="1" dirty="0"/>
          </a:p>
        </p:txBody>
      </p:sp>
      <p:pic>
        <p:nvPicPr>
          <p:cNvPr id="9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559" y="972549"/>
            <a:ext cx="2373090" cy="23730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048" l="2667" r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157" y="3469605"/>
            <a:ext cx="7787398" cy="436094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849042" y="2730762"/>
            <a:ext cx="4771458" cy="1719370"/>
          </a:xfrm>
          <a:prstGeom prst="rect">
            <a:avLst/>
          </a:prstGeom>
          <a:solidFill>
            <a:srgbClr val="66CCFF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>
                <a:solidFill>
                  <a:sysClr val="windowText" lastClr="000000"/>
                </a:solidFill>
              </a:rPr>
              <a:t>Sandwatch</a:t>
            </a:r>
            <a:r>
              <a:rPr lang="es-MX" sz="2400" dirty="0">
                <a:solidFill>
                  <a:sysClr val="windowText" lastClr="000000"/>
                </a:solidFill>
              </a:rPr>
              <a:t> </a:t>
            </a:r>
            <a:r>
              <a:rPr lang="es-MX" sz="2400" dirty="0" err="1">
                <a:solidFill>
                  <a:sysClr val="windowText" lastClr="000000"/>
                </a:solidFill>
              </a:rPr>
              <a:t>volunteers</a:t>
            </a:r>
            <a:r>
              <a:rPr lang="es-MX" sz="2400" dirty="0">
                <a:solidFill>
                  <a:sysClr val="windowText" lastClr="000000"/>
                </a:solidFill>
              </a:rPr>
              <a:t>- </a:t>
            </a:r>
            <a:r>
              <a:rPr lang="es-MX" sz="2400" dirty="0" err="1">
                <a:solidFill>
                  <a:sysClr val="windowText" lastClr="000000"/>
                </a:solidFill>
              </a:rPr>
              <a:t>Students</a:t>
            </a:r>
            <a:r>
              <a:rPr lang="es-MX" sz="2400" dirty="0">
                <a:solidFill>
                  <a:sysClr val="windowText" lastClr="000000"/>
                </a:solidFill>
              </a:rPr>
              <a:t> of Universidad del Mar</a:t>
            </a:r>
          </a:p>
          <a:p>
            <a:pPr algn="ctr"/>
            <a:r>
              <a:rPr lang="es-MX" sz="2400" dirty="0">
                <a:solidFill>
                  <a:sysClr val="windowText" lastClr="000000"/>
                </a:solidFill>
              </a:rPr>
              <a:t>(</a:t>
            </a:r>
            <a:r>
              <a:rPr lang="es-MX" sz="2400" dirty="0" err="1">
                <a:solidFill>
                  <a:sysClr val="windowText" lastClr="000000"/>
                </a:solidFill>
              </a:rPr>
              <a:t>University</a:t>
            </a:r>
            <a:r>
              <a:rPr lang="es-MX" sz="2400" dirty="0">
                <a:solidFill>
                  <a:sysClr val="windowText" lastClr="000000"/>
                </a:solidFill>
              </a:rPr>
              <a:t>  of Sea )</a:t>
            </a:r>
            <a:endParaRPr lang="es-E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2" grpId="1" animBg="1"/>
      <p:bldP spid="3" grpId="0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790700"/>
            <a:ext cx="12192000" cy="1790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hape 160"/>
          <p:cNvSpPr txBox="1">
            <a:spLocks/>
          </p:cNvSpPr>
          <p:nvPr/>
        </p:nvSpPr>
        <p:spPr>
          <a:xfrm>
            <a:off x="0" y="2704325"/>
            <a:ext cx="12175010" cy="459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b="1" dirty="0"/>
              <a:t>3. Monitoring Results.</a:t>
            </a:r>
          </a:p>
        </p:txBody>
      </p:sp>
      <p:sp>
        <p:nvSpPr>
          <p:cNvPr id="5" name="Retraso 4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Britannic Bold" panose="020B0903060703020204" pitchFamily="34" charset="0"/>
              </a:rPr>
              <a:t>3-1</a:t>
            </a:r>
            <a:endParaRPr lang="es-ES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5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s Ly\Downloads\14054211_1152177518190748_5362761251482955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8458200" cy="5462588"/>
          </a:xfrm>
          <a:prstGeom prst="rect">
            <a:avLst/>
          </a:prstGeom>
          <a:noFill/>
        </p:spPr>
      </p:pic>
      <p:grpSp>
        <p:nvGrpSpPr>
          <p:cNvPr id="2" name="Shape 137"/>
          <p:cNvGrpSpPr/>
          <p:nvPr/>
        </p:nvGrpSpPr>
        <p:grpSpPr>
          <a:xfrm>
            <a:off x="2324299" y="-7800"/>
            <a:ext cx="190200" cy="6857700"/>
            <a:chOff x="808650" y="-7800"/>
            <a:chExt cx="190200" cy="6857700"/>
          </a:xfrm>
        </p:grpSpPr>
        <p:sp>
          <p:nvSpPr>
            <p:cNvPr id="138" name="Shape 138"/>
            <p:cNvSpPr/>
            <p:nvPr/>
          </p:nvSpPr>
          <p:spPr>
            <a:xfrm>
              <a:off x="808650" y="3333900"/>
              <a:ext cx="190200" cy="190200"/>
            </a:xfrm>
            <a:prstGeom prst="ellipse">
              <a:avLst/>
            </a:prstGeom>
            <a:solidFill>
              <a:srgbClr val="39C0BA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cxnSp>
          <p:nvCxnSpPr>
            <p:cNvPr id="139" name="Shape 139"/>
            <p:cNvCxnSpPr>
              <a:endCxn id="138" idx="0"/>
            </p:cNvCxnSpPr>
            <p:nvPr/>
          </p:nvCxnSpPr>
          <p:spPr>
            <a:xfrm>
              <a:off x="903750" y="-7800"/>
              <a:ext cx="0" cy="3341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0" name="Shape 140"/>
            <p:cNvCxnSpPr>
              <a:stCxn id="138" idx="4"/>
            </p:cNvCxnSpPr>
            <p:nvPr/>
          </p:nvCxnSpPr>
          <p:spPr>
            <a:xfrm>
              <a:off x="903750" y="3524100"/>
              <a:ext cx="0" cy="3325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8" name="Retraso 7"/>
          <p:cNvSpPr/>
          <p:nvPr/>
        </p:nvSpPr>
        <p:spPr>
          <a:xfrm flipH="1">
            <a:off x="11546360" y="6229337"/>
            <a:ext cx="628650" cy="6126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  <a:latin typeface="Britannic Bold" panose="020B0903060703020204" pitchFamily="34" charset="0"/>
              </a:rPr>
              <a:t>3-3</a:t>
            </a:r>
            <a:endParaRPr lang="es-ES" b="1" dirty="0">
              <a:solidFill>
                <a:prstClr val="black"/>
              </a:solidFill>
              <a:latin typeface="Britannic Bold" panose="020B0903060703020204" pitchFamily="34" charset="0"/>
            </a:endParaRPr>
          </a:p>
        </p:txBody>
      </p:sp>
      <p:sp>
        <p:nvSpPr>
          <p:cNvPr id="11" name="Shape 136"/>
          <p:cNvSpPr txBox="1">
            <a:spLocks/>
          </p:cNvSpPr>
          <p:nvPr/>
        </p:nvSpPr>
        <p:spPr>
          <a:xfrm>
            <a:off x="3479797" y="434377"/>
            <a:ext cx="7469581" cy="1068899"/>
          </a:xfrm>
          <a:prstGeom prst="rect">
            <a:avLst/>
          </a:prstGeom>
          <a:solidFill>
            <a:schemeClr val="accent6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BACOCHO</a:t>
            </a:r>
            <a:endParaRPr lang="en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Mons Ly\Downloads\14095931_1156861907722309_559590333419778898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150" y="314326"/>
            <a:ext cx="2476499" cy="2143124"/>
          </a:xfrm>
          <a:prstGeom prst="rect">
            <a:avLst/>
          </a:prstGeom>
          <a:noFill/>
        </p:spPr>
      </p:pic>
      <p:pic>
        <p:nvPicPr>
          <p:cNvPr id="2052" name="Picture 4" descr="C:\Users\Mons Ly\Downloads\14068304_1152177414857425_3358702799060275360_n.jpg"/>
          <p:cNvPicPr>
            <a:picLocks noChangeAspect="1" noChangeArrowheads="1"/>
          </p:cNvPicPr>
          <p:nvPr/>
        </p:nvPicPr>
        <p:blipFill>
          <a:blip r:embed="rId5" cstate="print"/>
          <a:srcRect r="23932"/>
          <a:stretch>
            <a:fillRect/>
          </a:stretch>
        </p:blipFill>
        <p:spPr bwMode="auto">
          <a:xfrm>
            <a:off x="-135145" y="2476499"/>
            <a:ext cx="2535445" cy="2152651"/>
          </a:xfrm>
          <a:prstGeom prst="rect">
            <a:avLst/>
          </a:prstGeom>
          <a:noFill/>
        </p:spPr>
      </p:pic>
      <p:pic>
        <p:nvPicPr>
          <p:cNvPr id="2053" name="Picture 5" descr="C:\Users\Mons Ly\Downloads\14034993_1152177804857386_295657161258296199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17563" y="4676776"/>
            <a:ext cx="2802193" cy="180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980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244</Words>
  <Application>Microsoft Office PowerPoint</Application>
  <PresentationFormat>Widescreen</PresentationFormat>
  <Paragraphs>73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Britannic Bold</vt:lpstr>
      <vt:lpstr>Calibri</vt:lpstr>
      <vt:lpstr>Calibri Light</vt:lpstr>
      <vt:lpstr>Quicksand</vt:lpstr>
      <vt:lpstr>Tema de Office</vt:lpstr>
      <vt:lpstr>1_Tema de Office</vt:lpstr>
      <vt:lpstr>Oaxaxa de Juárez, Oax. Abril 28, 2017.</vt:lpstr>
      <vt:lpstr>Content    1. Annual chronology    2. Components implemented    3. Monitoring results    4. Statistics of participation     </vt:lpstr>
      <vt:lpstr>1. Annual chronology</vt:lpstr>
      <vt:lpstr>Management activities: NOV-DIC 215 / FEB-MAR 2016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Statistics of participation</vt:lpstr>
      <vt:lpstr>Operative Plan 2017-2018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MONSERRAT LOPEZ YLLESCAS</dc:creator>
  <cp:lastModifiedBy>Pippa Diamond</cp:lastModifiedBy>
  <cp:revision>112</cp:revision>
  <dcterms:created xsi:type="dcterms:W3CDTF">2017-03-07T09:21:11Z</dcterms:created>
  <dcterms:modified xsi:type="dcterms:W3CDTF">2017-07-17T13:14:44Z</dcterms:modified>
</cp:coreProperties>
</file>